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0" r:id="rId5"/>
    <p:sldId id="261" r:id="rId6"/>
    <p:sldId id="262" r:id="rId7"/>
    <p:sldId id="264" r:id="rId8"/>
    <p:sldId id="265" r:id="rId9"/>
    <p:sldId id="266" r:id="rId10"/>
    <p:sldId id="275" r:id="rId11"/>
    <p:sldId id="276" r:id="rId12"/>
    <p:sldId id="267" r:id="rId13"/>
    <p:sldId id="269" r:id="rId14"/>
    <p:sldId id="270" r:id="rId15"/>
    <p:sldId id="271" r:id="rId16"/>
    <p:sldId id="272" r:id="rId17"/>
    <p:sldId id="277" r:id="rId18"/>
    <p:sldId id="273" r:id="rId19"/>
    <p:sldId id="274"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314" autoAdjust="0"/>
    <p:restoredTop sz="94660"/>
  </p:normalViewPr>
  <p:slideViewPr>
    <p:cSldViewPr>
      <p:cViewPr varScale="1">
        <p:scale>
          <a:sx n="69" d="100"/>
          <a:sy n="69" d="100"/>
        </p:scale>
        <p:origin x="-47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A67B77EF-D8FA-4BEF-8495-22F12A2AAE7A}" type="datetimeFigureOut">
              <a:rPr lang="da-DK" smtClean="0"/>
              <a:t>12/17/15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67B77EF-D8FA-4BEF-8495-22F12A2AAE7A}" type="datetimeFigureOut">
              <a:rPr lang="da-DK" smtClean="0"/>
              <a:t>12/17/15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7B77EF-D8FA-4BEF-8495-22F12A2AAE7A}" type="datetimeFigureOut">
              <a:rPr lang="da-DK" smtClean="0"/>
              <a:t>12/17/15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B215903-A5F2-407C-A7C1-A5E8D5E26664}" type="slidenum">
              <a:rPr lang="da-DK" smtClean="0"/>
              <a:t>‹#›</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67B77EF-D8FA-4BEF-8495-22F12A2AAE7A}" type="datetimeFigureOut">
              <a:rPr lang="da-DK" smtClean="0"/>
              <a:t>12/17/15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B215903-A5F2-407C-A7C1-A5E8D5E26664}" type="slidenum">
              <a:rPr lang="da-DK" smtClean="0"/>
              <a:t>‹#›</a:t>
            </a:fld>
            <a:endParaRPr lang="da-DK"/>
          </a:p>
        </p:txBody>
      </p:sp>
      <p:sp>
        <p:nvSpPr>
          <p:cNvPr id="7" name="Title 6"/>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A67B77EF-D8FA-4BEF-8495-22F12A2AAE7A}" type="datetimeFigureOut">
              <a:rPr lang="da-DK" smtClean="0"/>
              <a:t>12/17/15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5" name="Date Placeholder 4"/>
          <p:cNvSpPr>
            <a:spLocks noGrp="1"/>
          </p:cNvSpPr>
          <p:nvPr>
            <p:ph type="dt" sz="half" idx="10"/>
          </p:nvPr>
        </p:nvSpPr>
        <p:spPr/>
        <p:txBody>
          <a:bodyPr/>
          <a:lstStyle/>
          <a:p>
            <a:fld id="{A67B77EF-D8FA-4BEF-8495-22F12A2AAE7A}" type="datetimeFigureOut">
              <a:rPr lang="da-DK" smtClean="0"/>
              <a:t>12/17/15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B215903-A5F2-407C-A7C1-A5E8D5E26664}" type="slidenum">
              <a:rPr lang="da-DK" smtClean="0"/>
              <a:t>‹#›</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A67B77EF-D8FA-4BEF-8495-22F12A2AAE7A}" type="datetimeFigureOut">
              <a:rPr lang="da-DK" smtClean="0"/>
              <a:t>12/17/15</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A67B77EF-D8FA-4BEF-8495-22F12A2AAE7A}" type="datetimeFigureOut">
              <a:rPr lang="da-DK" smtClean="0"/>
              <a:t>12/17/15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7B77EF-D8FA-4BEF-8495-22F12A2AAE7A}" type="datetimeFigureOut">
              <a:rPr lang="da-DK" smtClean="0"/>
              <a:t>12/17/15</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FB215903-A5F2-407C-A7C1-A5E8D5E26664}" type="slidenum">
              <a:rPr lang="da-DK" smtClean="0"/>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7B77EF-D8FA-4BEF-8495-22F12A2AAE7A}" type="datetimeFigureOut">
              <a:rPr lang="da-DK" smtClean="0"/>
              <a:t>12/17/15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B215903-A5F2-407C-A7C1-A5E8D5E26664}" type="slidenum">
              <a:rPr lang="da-DK" smtClean="0"/>
              <a:t>‹#›</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A67B77EF-D8FA-4BEF-8495-22F12A2AAE7A}" type="datetimeFigureOut">
              <a:rPr lang="da-DK" smtClean="0"/>
              <a:t>12/17/15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B215903-A5F2-407C-A7C1-A5E8D5E26664}" type="slidenum">
              <a:rPr lang="da-DK" smtClean="0"/>
              <a:t>‹#›</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7B77EF-D8FA-4BEF-8495-22F12A2AAE7A}" type="datetimeFigureOut">
              <a:rPr lang="da-DK" smtClean="0"/>
              <a:t>12/17/15</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B215903-A5F2-407C-A7C1-A5E8D5E26664}" type="slidenum">
              <a:rPr lang="da-DK" smtClean="0"/>
              <a:t>‹#›</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1216844"/>
            <a:ext cx="8640960" cy="1780108"/>
          </a:xfrm>
        </p:spPr>
        <p:txBody>
          <a:bodyPr>
            <a:normAutofit fontScale="90000"/>
          </a:bodyPr>
          <a:lstStyle/>
          <a:p>
            <a:r>
              <a:rPr lang="da-DK" dirty="0" smtClean="0"/>
              <a:t>Tính chất phức tạp của việc ứng phó với thuỷ tai trong thời đại Toàn cầu hoá</a:t>
            </a:r>
            <a:endParaRPr lang="da-DK" dirty="0"/>
          </a:p>
        </p:txBody>
      </p:sp>
      <p:sp>
        <p:nvSpPr>
          <p:cNvPr id="3" name="Undertitel 2"/>
          <p:cNvSpPr>
            <a:spLocks noGrp="1"/>
          </p:cNvSpPr>
          <p:nvPr>
            <p:ph type="subTitle" idx="1"/>
          </p:nvPr>
        </p:nvSpPr>
        <p:spPr/>
        <p:txBody>
          <a:bodyPr/>
          <a:lstStyle/>
          <a:p>
            <a:endParaRPr lang="da-DK" dirty="0" smtClean="0"/>
          </a:p>
          <a:p>
            <a:r>
              <a:rPr lang="da-DK" dirty="0" smtClean="0"/>
              <a:t>Mogens Buch-Hansen</a:t>
            </a:r>
            <a:endParaRPr lang="da-DK" dirty="0"/>
          </a:p>
        </p:txBody>
      </p:sp>
    </p:spTree>
    <p:extLst>
      <p:ext uri="{BB962C8B-B14F-4D97-AF65-F5344CB8AC3E}">
        <p14:creationId xmlns:p14="http://schemas.microsoft.com/office/powerpoint/2010/main" val="13060969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872067" y="2060848"/>
            <a:ext cx="7408333" cy="4065315"/>
          </a:xfrm>
        </p:spPr>
        <p:txBody>
          <a:bodyPr>
            <a:normAutofit/>
          </a:bodyPr>
          <a:lstStyle/>
          <a:p>
            <a:pPr algn="just"/>
            <a:r>
              <a:rPr lang="en-GB" dirty="0">
                <a:solidFill>
                  <a:srgbClr val="FF0000"/>
                </a:solidFill>
              </a:rPr>
              <a:t>Chương trình mục tiêu quốc gia về phát triển nông thôn mới</a:t>
            </a:r>
            <a:r>
              <a:rPr lang="en-GB" dirty="0" smtClean="0">
                <a:solidFill>
                  <a:srgbClr val="FF0000"/>
                </a:solidFill>
              </a:rPr>
              <a:t> là một cách tiếp cận ‘largely geared by a central planning attitude and method marred by a “silo mentality”….’.</a:t>
            </a:r>
          </a:p>
          <a:p>
            <a:pPr algn="just"/>
            <a:r>
              <a:rPr lang="en-GB" dirty="0" smtClean="0"/>
              <a:t>.’các chính sách và chiến lược nhằm khuyến khích tư nhân, bao gồm tất cả các người nông dân để kiểm soát và cải thiện sinh kế </a:t>
            </a:r>
            <a:r>
              <a:rPr lang="en-GB" dirty="0" smtClean="0"/>
              <a:t>về cơ bản bị bỏ qua</a:t>
            </a:r>
            <a:r>
              <a:rPr lang="en-GB" dirty="0" smtClean="0"/>
              <a:t> …’</a:t>
            </a:r>
          </a:p>
          <a:p>
            <a:pPr algn="just"/>
            <a:r>
              <a:rPr lang="en-GB" dirty="0" smtClean="0"/>
              <a:t>…’</a:t>
            </a:r>
            <a:r>
              <a:rPr lang="en-GB" dirty="0"/>
              <a:t>cách </a:t>
            </a:r>
            <a:r>
              <a:rPr lang="en-GB" dirty="0" smtClean="0"/>
              <a:t>hoạt động…vẫn chủ yếu dựa trên cách tiếp cận </a:t>
            </a:r>
            <a:r>
              <a:rPr lang="en-GB" dirty="0" smtClean="0"/>
              <a:t>và phương pháp </a:t>
            </a:r>
            <a:r>
              <a:rPr lang="en-GB" dirty="0" smtClean="0"/>
              <a:t>cũ </a:t>
            </a:r>
            <a:r>
              <a:rPr lang="en-GB" dirty="0" smtClean="0"/>
              <a:t>từ kế hoạch trọng yếu</a:t>
            </a:r>
            <a:r>
              <a:rPr lang="en-GB" dirty="0" smtClean="0"/>
              <a:t>’</a:t>
            </a:r>
          </a:p>
          <a:p>
            <a:pPr marL="0" indent="0" algn="just">
              <a:buNone/>
            </a:pPr>
            <a:endParaRPr lang="en-GB" dirty="0"/>
          </a:p>
        </p:txBody>
      </p:sp>
      <p:sp>
        <p:nvSpPr>
          <p:cNvPr id="3" name="Titel 2"/>
          <p:cNvSpPr>
            <a:spLocks noGrp="1"/>
          </p:cNvSpPr>
          <p:nvPr>
            <p:ph type="title"/>
          </p:nvPr>
        </p:nvSpPr>
        <p:spPr/>
        <p:txBody>
          <a:bodyPr>
            <a:normAutofit fontScale="90000"/>
          </a:bodyPr>
          <a:lstStyle/>
          <a:p>
            <a:r>
              <a:rPr lang="en-GB" dirty="0"/>
              <a:t>Viện nghiên cứu Thuỵ Điển về đánh giá an toàn và chính sách phát triển</a:t>
            </a:r>
          </a:p>
        </p:txBody>
      </p:sp>
    </p:spTree>
    <p:extLst>
      <p:ext uri="{BB962C8B-B14F-4D97-AF65-F5344CB8AC3E}">
        <p14:creationId xmlns:p14="http://schemas.microsoft.com/office/powerpoint/2010/main" val="4015534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10000"/>
          </a:bodyPr>
          <a:lstStyle/>
          <a:p>
            <a:pPr algn="just"/>
            <a:r>
              <a:rPr lang="en-GB" dirty="0"/>
              <a:t>‘Biến đổi khí hậu có tác động lớn đến nông nghiệp và phát triển nông thôn. Vấn đề này cần được cân nhắc khi xem xét  các giải pháp trong tầm nhìn chiến lược’.</a:t>
            </a:r>
          </a:p>
          <a:p>
            <a:pPr algn="just"/>
            <a:r>
              <a:rPr lang="en-GB" dirty="0" smtClean="0"/>
              <a:t>‘Các cách tiếp cận </a:t>
            </a:r>
            <a:r>
              <a:rPr lang="en-GB" dirty="0" smtClean="0"/>
              <a:t>chiến lược </a:t>
            </a:r>
            <a:r>
              <a:rPr lang="en-GB" dirty="0" smtClean="0"/>
              <a:t>mới sẽ cần được cải thiện…</a:t>
            </a:r>
            <a:r>
              <a:rPr lang="en-GB" dirty="0" smtClean="0"/>
              <a:t>có </a:t>
            </a:r>
            <a:r>
              <a:rPr lang="en-GB" dirty="0" smtClean="0"/>
              <a:t>sự </a:t>
            </a:r>
            <a:r>
              <a:rPr lang="en-GB" dirty="0"/>
              <a:t>tham gia nhiều bên vào hoạch định chính sách</a:t>
            </a:r>
            <a:r>
              <a:rPr lang="en-GB" dirty="0" smtClean="0"/>
              <a:t>…và quản lý..’</a:t>
            </a:r>
          </a:p>
          <a:p>
            <a:pPr algn="just"/>
            <a:r>
              <a:rPr lang="en-GB" dirty="0"/>
              <a:t>S</a:t>
            </a:r>
            <a:r>
              <a:rPr lang="en-GB" dirty="0"/>
              <a:t>ự tham gia nhiều bên đã không được đề cập trong Chương trình mục tiêu quốc gia về phát triển nông thôn mới sẽ có sự tham gia bởi đại diện người dân cấp xã và các tổ chức cao hơn khác.</a:t>
            </a:r>
            <a:endParaRPr lang="en-GB" dirty="0" smtClean="0"/>
          </a:p>
        </p:txBody>
      </p:sp>
      <p:sp>
        <p:nvSpPr>
          <p:cNvPr id="3" name="Titel 2"/>
          <p:cNvSpPr>
            <a:spLocks noGrp="1"/>
          </p:cNvSpPr>
          <p:nvPr>
            <p:ph type="title"/>
          </p:nvPr>
        </p:nvSpPr>
        <p:spPr/>
        <p:txBody>
          <a:bodyPr/>
          <a:lstStyle/>
          <a:p>
            <a:r>
              <a:rPr lang="en-GB" dirty="0"/>
              <a:t>Hơn</a:t>
            </a:r>
            <a:r>
              <a:rPr lang="en-GB" dirty="0" smtClean="0"/>
              <a:t> </a:t>
            </a:r>
            <a:r>
              <a:rPr lang="en-GB" dirty="0" smtClean="0"/>
              <a:t>thế </a:t>
            </a:r>
            <a:r>
              <a:rPr lang="en-GB" dirty="0" smtClean="0"/>
              <a:t>nữa….</a:t>
            </a:r>
            <a:endParaRPr lang="en-GB" dirty="0"/>
          </a:p>
        </p:txBody>
      </p:sp>
    </p:spTree>
    <p:extLst>
      <p:ext uri="{BB962C8B-B14F-4D97-AF65-F5344CB8AC3E}">
        <p14:creationId xmlns:p14="http://schemas.microsoft.com/office/powerpoint/2010/main" val="1067595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72067" y="2492896"/>
            <a:ext cx="7408333" cy="3450696"/>
          </a:xfrm>
        </p:spPr>
        <p:txBody>
          <a:bodyPr>
            <a:normAutofit/>
          </a:bodyPr>
          <a:lstStyle/>
          <a:p>
            <a:pPr algn="just"/>
            <a:r>
              <a:rPr lang="en-GB" dirty="0" err="1" smtClean="0"/>
              <a:t>Hầu</a:t>
            </a:r>
            <a:r>
              <a:rPr lang="en-GB" dirty="0" smtClean="0"/>
              <a:t> </a:t>
            </a:r>
            <a:r>
              <a:rPr lang="en-GB" dirty="0" err="1" smtClean="0"/>
              <a:t>hết</a:t>
            </a:r>
            <a:r>
              <a:rPr lang="en-GB" dirty="0" smtClean="0"/>
              <a:t> </a:t>
            </a:r>
            <a:r>
              <a:rPr lang="en-GB" dirty="0" err="1" smtClean="0"/>
              <a:t>những</a:t>
            </a:r>
            <a:r>
              <a:rPr lang="en-GB" dirty="0" smtClean="0"/>
              <a:t> </a:t>
            </a:r>
            <a:r>
              <a:rPr lang="en-GB" dirty="0" err="1" smtClean="0"/>
              <a:t>người</a:t>
            </a:r>
            <a:r>
              <a:rPr lang="en-GB" dirty="0" smtClean="0"/>
              <a:t> </a:t>
            </a:r>
            <a:r>
              <a:rPr lang="en-GB" dirty="0" err="1" smtClean="0"/>
              <a:t>được</a:t>
            </a:r>
            <a:r>
              <a:rPr lang="en-GB" dirty="0" smtClean="0"/>
              <a:t> </a:t>
            </a:r>
            <a:r>
              <a:rPr lang="en-GB" dirty="0" err="1" smtClean="0"/>
              <a:t>phỏng</a:t>
            </a:r>
            <a:r>
              <a:rPr lang="en-GB" dirty="0" smtClean="0"/>
              <a:t> </a:t>
            </a:r>
            <a:r>
              <a:rPr lang="en-GB" dirty="0" err="1" smtClean="0"/>
              <a:t>vấn</a:t>
            </a:r>
            <a:r>
              <a:rPr lang="en-GB" dirty="0" smtClean="0"/>
              <a:t> </a:t>
            </a:r>
            <a:r>
              <a:rPr lang="en-GB" dirty="0" err="1" smtClean="0"/>
              <a:t>đều</a:t>
            </a:r>
            <a:r>
              <a:rPr lang="en-GB" dirty="0" smtClean="0"/>
              <a:t> </a:t>
            </a:r>
            <a:r>
              <a:rPr lang="en-GB" dirty="0" err="1" smtClean="0"/>
              <a:t>cho</a:t>
            </a:r>
            <a:r>
              <a:rPr lang="en-GB" dirty="0" smtClean="0"/>
              <a:t> </a:t>
            </a:r>
            <a:r>
              <a:rPr lang="en-GB" dirty="0" err="1" smtClean="0"/>
              <a:t>rằng</a:t>
            </a:r>
            <a:r>
              <a:rPr lang="en-GB" dirty="0" smtClean="0"/>
              <a:t>, tác động đến sinh kế của người dân chủ yếu từ nhập khẩu và các </a:t>
            </a:r>
            <a:r>
              <a:rPr lang="en-GB" dirty="0" err="1" smtClean="0"/>
              <a:t>chính</a:t>
            </a:r>
            <a:r>
              <a:rPr lang="en-GB" dirty="0" smtClean="0"/>
              <a:t> </a:t>
            </a:r>
            <a:r>
              <a:rPr lang="en-GB" dirty="0" err="1" smtClean="0"/>
              <a:t>sách</a:t>
            </a:r>
            <a:r>
              <a:rPr lang="en-GB" dirty="0" smtClean="0"/>
              <a:t> </a:t>
            </a:r>
            <a:r>
              <a:rPr lang="en-GB" dirty="0" err="1" smtClean="0"/>
              <a:t>của</a:t>
            </a:r>
            <a:r>
              <a:rPr lang="en-GB" dirty="0" smtClean="0"/>
              <a:t> </a:t>
            </a:r>
            <a:r>
              <a:rPr lang="en-GB" dirty="0" err="1" smtClean="0"/>
              <a:t>chính</a:t>
            </a:r>
            <a:r>
              <a:rPr lang="en-GB" dirty="0" smtClean="0"/>
              <a:t> </a:t>
            </a:r>
            <a:r>
              <a:rPr lang="en-GB" dirty="0" err="1" smtClean="0"/>
              <a:t>phủ</a:t>
            </a:r>
            <a:r>
              <a:rPr lang="en-GB" dirty="0" smtClean="0"/>
              <a:t> </a:t>
            </a:r>
          </a:p>
          <a:p>
            <a:pPr algn="just"/>
            <a:r>
              <a:rPr lang="en-GB" dirty="0" err="1" smtClean="0"/>
              <a:t>Những</a:t>
            </a:r>
            <a:r>
              <a:rPr lang="en-GB" dirty="0"/>
              <a:t> tác động tích cực tạo ra nhiều cơ hội (như xuất khẩu tôm ) nhưng vẫn còn phụ thuộc vào tính biến động của thị trường.</a:t>
            </a:r>
          </a:p>
          <a:p>
            <a:pPr algn="just"/>
            <a:r>
              <a:rPr lang="en-GB" dirty="0" smtClean="0"/>
              <a:t>Cạnh tranh khốc liệt từ các doanh nghiệp châu Á khác, đặc biệt là Trung Quốc, dẫn đến việc hạ </a:t>
            </a:r>
            <a:r>
              <a:rPr lang="en-GB" dirty="0" err="1" smtClean="0"/>
              <a:t>giá</a:t>
            </a:r>
            <a:r>
              <a:rPr lang="en-GB" dirty="0" smtClean="0"/>
              <a:t> </a:t>
            </a:r>
            <a:r>
              <a:rPr lang="en-GB" dirty="0" err="1" smtClean="0"/>
              <a:t>thành</a:t>
            </a:r>
            <a:r>
              <a:rPr lang="en-GB" dirty="0" smtClean="0"/>
              <a:t>.</a:t>
            </a:r>
            <a:endParaRPr lang="en-GB" dirty="0"/>
          </a:p>
        </p:txBody>
      </p:sp>
      <p:sp>
        <p:nvSpPr>
          <p:cNvPr id="2" name="Titel 1"/>
          <p:cNvSpPr>
            <a:spLocks noGrp="1"/>
          </p:cNvSpPr>
          <p:nvPr>
            <p:ph type="title"/>
          </p:nvPr>
        </p:nvSpPr>
        <p:spPr>
          <a:xfrm>
            <a:off x="-252536" y="338328"/>
            <a:ext cx="9396536" cy="1252728"/>
          </a:xfrm>
        </p:spPr>
        <p:txBody>
          <a:bodyPr>
            <a:normAutofit/>
          </a:bodyPr>
          <a:lstStyle/>
          <a:p>
            <a:r>
              <a:rPr lang="en-GB" sz="3600" dirty="0"/>
              <a:t>Sự </a:t>
            </a:r>
            <a:r>
              <a:rPr lang="en-GB" sz="3600" dirty="0"/>
              <a:t>xâm nhập</a:t>
            </a:r>
            <a:r>
              <a:rPr lang="en-GB" sz="3600" dirty="0"/>
              <a:t> nhanh của cơ chế thị trường</a:t>
            </a:r>
          </a:p>
        </p:txBody>
      </p:sp>
    </p:spTree>
    <p:extLst>
      <p:ext uri="{BB962C8B-B14F-4D97-AF65-F5344CB8AC3E}">
        <p14:creationId xmlns:p14="http://schemas.microsoft.com/office/powerpoint/2010/main" val="479869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en-GB" dirty="0"/>
              <a:t>25 nămqua, đã có</a:t>
            </a:r>
            <a:r>
              <a:rPr lang="en-GB" dirty="0" smtClean="0"/>
              <a:t> sự tăng trưởng bùng nổ trong dịch chuyển cơ cấu lao động cả nội vùng và ngoại vùng với 2 hình thức:</a:t>
            </a:r>
            <a:endParaRPr lang="en-GB" b="1" dirty="0" smtClean="0"/>
          </a:p>
          <a:p>
            <a:pPr lvl="1"/>
            <a:r>
              <a:rPr lang="en-GB" dirty="0" smtClean="0"/>
              <a:t>Dịch chuyển trong vùng theo mùa vụ để bổ sung thêm thu nhập từ nông nghiệp.</a:t>
            </a:r>
          </a:p>
          <a:p>
            <a:pPr lvl="1"/>
            <a:r>
              <a:rPr lang="en-GB" dirty="0"/>
              <a:t>L</a:t>
            </a:r>
            <a:r>
              <a:rPr lang="en-GB" dirty="0" smtClean="0"/>
              <a:t>ao động hợp đồng ngoại vùng (gồm các thành phố lớn và nước ngoài). Đóng góp đáng kể </a:t>
            </a:r>
            <a:r>
              <a:rPr lang="en-GB" dirty="0" smtClean="0"/>
              <a:t>cho</a:t>
            </a:r>
            <a:r>
              <a:rPr lang="en-GB" dirty="0" smtClean="0"/>
              <a:t> kinh tế hộ gia đình tại địa phương và các năng lực thích ứng.</a:t>
            </a:r>
            <a:endParaRPr lang="en-GB" dirty="0"/>
          </a:p>
        </p:txBody>
      </p:sp>
      <p:sp>
        <p:nvSpPr>
          <p:cNvPr id="2" name="Titel 1"/>
          <p:cNvSpPr>
            <a:spLocks noGrp="1"/>
          </p:cNvSpPr>
          <p:nvPr>
            <p:ph type="title"/>
          </p:nvPr>
        </p:nvSpPr>
        <p:spPr/>
        <p:txBody>
          <a:bodyPr/>
          <a:lstStyle/>
          <a:p>
            <a:r>
              <a:rPr lang="en-GB" dirty="0"/>
              <a:t>Chuyển đổi lao động</a:t>
            </a:r>
          </a:p>
        </p:txBody>
      </p:sp>
    </p:spTree>
    <p:extLst>
      <p:ext uri="{BB962C8B-B14F-4D97-AF65-F5344CB8AC3E}">
        <p14:creationId xmlns:p14="http://schemas.microsoft.com/office/powerpoint/2010/main" val="492680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27584" y="2564904"/>
            <a:ext cx="7408333" cy="3450696"/>
          </a:xfrm>
        </p:spPr>
        <p:txBody>
          <a:bodyPr>
            <a:normAutofit lnSpcReduction="10000"/>
          </a:bodyPr>
          <a:lstStyle/>
          <a:p>
            <a:pPr algn="just"/>
            <a:r>
              <a:rPr lang="en-US" dirty="0" smtClean="0"/>
              <a:t>Phi nông nghiệp hoá là một </a:t>
            </a:r>
            <a:r>
              <a:rPr lang="en-US" dirty="0" err="1" smtClean="0"/>
              <a:t>quá</a:t>
            </a:r>
            <a:r>
              <a:rPr lang="en-US" dirty="0" smtClean="0"/>
              <a:t> </a:t>
            </a:r>
            <a:r>
              <a:rPr lang="en-US" dirty="0" err="1" smtClean="0"/>
              <a:t>trình</a:t>
            </a:r>
            <a:r>
              <a:rPr lang="en-US" dirty="0" smtClean="0"/>
              <a:t> lâu dài để điều chỉnh về nghề nghiệp, định hướng lại nguồn </a:t>
            </a:r>
            <a:r>
              <a:rPr lang="en-US" dirty="0" err="1" smtClean="0"/>
              <a:t>thu</a:t>
            </a:r>
            <a:r>
              <a:rPr lang="en-US" dirty="0" smtClean="0"/>
              <a:t> </a:t>
            </a:r>
            <a:r>
              <a:rPr lang="en-US" dirty="0" err="1" smtClean="0"/>
              <a:t>nhập</a:t>
            </a:r>
            <a:r>
              <a:rPr lang="en-US" dirty="0" smtClean="0"/>
              <a:t>, phân hoá </a:t>
            </a:r>
            <a:r>
              <a:rPr lang="en-US" dirty="0" err="1" smtClean="0"/>
              <a:t>xã</a:t>
            </a:r>
            <a:r>
              <a:rPr lang="en-US" dirty="0" smtClean="0"/>
              <a:t> </a:t>
            </a:r>
            <a:r>
              <a:rPr lang="en-US" dirty="0" err="1" smtClean="0"/>
              <a:t>hội</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không</a:t>
            </a:r>
            <a:r>
              <a:rPr lang="en-US" dirty="0" smtClean="0"/>
              <a:t> </a:t>
            </a:r>
            <a:r>
              <a:rPr lang="en-US" dirty="0" err="1" smtClean="0"/>
              <a:t>gian</a:t>
            </a:r>
            <a:r>
              <a:rPr lang="en-US" dirty="0" smtClean="0"/>
              <a:t> </a:t>
            </a:r>
            <a:r>
              <a:rPr lang="en-US" dirty="0" err="1" smtClean="0"/>
              <a:t>cư</a:t>
            </a:r>
            <a:r>
              <a:rPr lang="en-US" dirty="0" smtClean="0"/>
              <a:t> </a:t>
            </a:r>
            <a:r>
              <a:rPr lang="en-US" dirty="0" err="1" smtClean="0"/>
              <a:t>trú</a:t>
            </a:r>
            <a:r>
              <a:rPr lang="en-US" dirty="0" smtClean="0"/>
              <a:t> </a:t>
            </a:r>
            <a:r>
              <a:rPr lang="en-US" dirty="0" err="1" smtClean="0"/>
              <a:t>của</a:t>
            </a:r>
            <a:r>
              <a:rPr lang="en-US" dirty="0" smtClean="0"/>
              <a:t> </a:t>
            </a:r>
            <a:r>
              <a:rPr lang="en-US" dirty="0" err="1" smtClean="0"/>
              <a:t>dân</a:t>
            </a:r>
            <a:r>
              <a:rPr lang="en-US" dirty="0" smtClean="0"/>
              <a:t> </a:t>
            </a:r>
            <a:r>
              <a:rPr lang="en-US" dirty="0" err="1" smtClean="0"/>
              <a:t>cư</a:t>
            </a:r>
            <a:r>
              <a:rPr lang="en-US" dirty="0" smtClean="0"/>
              <a:t> </a:t>
            </a:r>
            <a:r>
              <a:rPr lang="en-US" dirty="0" err="1" smtClean="0"/>
              <a:t>nông</a:t>
            </a:r>
            <a:r>
              <a:rPr lang="en-US" dirty="0" smtClean="0"/>
              <a:t> </a:t>
            </a:r>
            <a:r>
              <a:rPr lang="en-US" dirty="0" err="1" smtClean="0"/>
              <a:t>thôn</a:t>
            </a:r>
            <a:r>
              <a:rPr lang="en-US" dirty="0" smtClean="0"/>
              <a:t>, dần xoá bỏ </a:t>
            </a:r>
            <a:r>
              <a:rPr lang="en-US" dirty="0" err="1" smtClean="0"/>
              <a:t>mô</a:t>
            </a:r>
            <a:r>
              <a:rPr lang="en-US" dirty="0" smtClean="0"/>
              <a:t> </a:t>
            </a:r>
            <a:r>
              <a:rPr lang="en-US" dirty="0" err="1" smtClean="0"/>
              <a:t>hình</a:t>
            </a:r>
            <a:r>
              <a:rPr lang="en-US" dirty="0" smtClean="0"/>
              <a:t> </a:t>
            </a:r>
            <a:r>
              <a:rPr lang="en-US" dirty="0" err="1" smtClean="0"/>
              <a:t>sinh</a:t>
            </a:r>
            <a:r>
              <a:rPr lang="en-US" dirty="0" smtClean="0"/>
              <a:t> </a:t>
            </a:r>
            <a:r>
              <a:rPr lang="en-US" dirty="0" err="1" smtClean="0"/>
              <a:t>kế</a:t>
            </a:r>
            <a:r>
              <a:rPr lang="en-US" dirty="0" smtClean="0"/>
              <a:t> </a:t>
            </a:r>
            <a:r>
              <a:rPr lang="en-US" dirty="0" err="1" smtClean="0"/>
              <a:t>dựa</a:t>
            </a:r>
            <a:r>
              <a:rPr lang="en-US" dirty="0" smtClean="0"/>
              <a:t> </a:t>
            </a:r>
            <a:r>
              <a:rPr lang="en-US" dirty="0" err="1" smtClean="0"/>
              <a:t>vào</a:t>
            </a:r>
            <a:r>
              <a:rPr lang="en-US" dirty="0" smtClean="0"/>
              <a:t> </a:t>
            </a:r>
            <a:r>
              <a:rPr lang="en-US" dirty="0" err="1" smtClean="0"/>
              <a:t>nông</a:t>
            </a:r>
            <a:r>
              <a:rPr lang="en-US" dirty="0" smtClean="0"/>
              <a:t> </a:t>
            </a:r>
            <a:r>
              <a:rPr lang="en-US" dirty="0" err="1" smtClean="0"/>
              <a:t>nghiệp</a:t>
            </a:r>
            <a:r>
              <a:rPr lang="en-US" dirty="0" smtClean="0"/>
              <a:t>.</a:t>
            </a:r>
          </a:p>
          <a:p>
            <a:pPr algn="just"/>
            <a:r>
              <a:rPr lang="en-US" dirty="0" err="1" smtClean="0"/>
              <a:t>Quá</a:t>
            </a:r>
            <a:r>
              <a:rPr lang="en-US" dirty="0" smtClean="0"/>
              <a:t> </a:t>
            </a:r>
            <a:r>
              <a:rPr lang="en-US" dirty="0" err="1" smtClean="0"/>
              <a:t>trình</a:t>
            </a:r>
            <a:r>
              <a:rPr lang="en-US" dirty="0" smtClean="0"/>
              <a:t> </a:t>
            </a:r>
            <a:r>
              <a:rPr lang="en-US" dirty="0" err="1" smtClean="0"/>
              <a:t>này</a:t>
            </a:r>
            <a:r>
              <a:rPr lang="en-US" dirty="0" smtClean="0"/>
              <a:t> </a:t>
            </a:r>
            <a:r>
              <a:rPr lang="en-US" dirty="0" err="1" smtClean="0"/>
              <a:t>đang</a:t>
            </a:r>
            <a:r>
              <a:rPr lang="en-US" dirty="0" smtClean="0"/>
              <a:t> </a:t>
            </a:r>
            <a:r>
              <a:rPr lang="en-US" dirty="0" err="1" smtClean="0"/>
              <a:t>diễn</a:t>
            </a:r>
            <a:r>
              <a:rPr lang="en-US" dirty="0" smtClean="0"/>
              <a:t> </a:t>
            </a:r>
            <a:r>
              <a:rPr lang="en-US" dirty="0" err="1" smtClean="0"/>
              <a:t>ra</a:t>
            </a:r>
            <a:r>
              <a:rPr lang="en-US" dirty="0" smtClean="0"/>
              <a:t> </a:t>
            </a:r>
            <a:r>
              <a:rPr lang="en-US" dirty="0" err="1" smtClean="0"/>
              <a:t>nhanh</a:t>
            </a:r>
            <a:r>
              <a:rPr lang="en-US" dirty="0" smtClean="0"/>
              <a:t> </a:t>
            </a:r>
            <a:r>
              <a:rPr lang="en-US" dirty="0" err="1" smtClean="0"/>
              <a:t>chóng</a:t>
            </a:r>
            <a:r>
              <a:rPr lang="en-US" dirty="0" smtClean="0"/>
              <a:t> </a:t>
            </a:r>
            <a:r>
              <a:rPr lang="en-US" dirty="0" err="1" smtClean="0"/>
              <a:t>tại</a:t>
            </a:r>
            <a:r>
              <a:rPr lang="en-US" dirty="0" smtClean="0"/>
              <a:t> </a:t>
            </a:r>
            <a:r>
              <a:rPr lang="en-US" dirty="0" err="1" smtClean="0"/>
              <a:t>các</a:t>
            </a:r>
            <a:r>
              <a:rPr lang="en-US" dirty="0" smtClean="0"/>
              <a:t> </a:t>
            </a:r>
            <a:r>
              <a:rPr lang="en-US" dirty="0" err="1" smtClean="0"/>
              <a:t>nước</a:t>
            </a:r>
            <a:r>
              <a:rPr lang="en-US" dirty="0" smtClean="0"/>
              <a:t> </a:t>
            </a:r>
            <a:r>
              <a:rPr lang="en-US" dirty="0" err="1" smtClean="0"/>
              <a:t>láng</a:t>
            </a:r>
            <a:r>
              <a:rPr lang="en-US" dirty="0" smtClean="0"/>
              <a:t> </a:t>
            </a:r>
            <a:r>
              <a:rPr lang="en-US" dirty="0" err="1" smtClean="0"/>
              <a:t>giềng</a:t>
            </a:r>
            <a:r>
              <a:rPr lang="en-US" dirty="0" smtClean="0"/>
              <a:t>, </a:t>
            </a:r>
            <a:r>
              <a:rPr lang="en-US" dirty="0" err="1" smtClean="0"/>
              <a:t>Châu</a:t>
            </a:r>
            <a:r>
              <a:rPr lang="en-US" dirty="0" smtClean="0"/>
              <a:t> Phi </a:t>
            </a:r>
            <a:r>
              <a:rPr lang="en-US" dirty="0" err="1" smtClean="0"/>
              <a:t>và</a:t>
            </a:r>
            <a:r>
              <a:rPr lang="en-US" dirty="0" smtClean="0"/>
              <a:t> </a:t>
            </a:r>
            <a:r>
              <a:rPr lang="en-US" dirty="0" err="1" smtClean="0"/>
              <a:t>Mỹ</a:t>
            </a:r>
            <a:r>
              <a:rPr lang="en-US" dirty="0" smtClean="0"/>
              <a:t> Latin.</a:t>
            </a:r>
          </a:p>
          <a:p>
            <a:pPr algn="just"/>
            <a:r>
              <a:rPr lang="en-US" dirty="0" err="1" smtClean="0"/>
              <a:t>Kết</a:t>
            </a:r>
            <a:r>
              <a:rPr lang="en-US" dirty="0" smtClean="0"/>
              <a:t> </a:t>
            </a:r>
            <a:r>
              <a:rPr lang="en-US" dirty="0" err="1" smtClean="0"/>
              <a:t>quả</a:t>
            </a:r>
            <a:r>
              <a:rPr lang="en-US" dirty="0" smtClean="0"/>
              <a:t> </a:t>
            </a:r>
            <a:r>
              <a:rPr lang="en-US" dirty="0" err="1" smtClean="0"/>
              <a:t>khảo</a:t>
            </a:r>
            <a:r>
              <a:rPr lang="en-US" dirty="0" smtClean="0"/>
              <a:t> </a:t>
            </a:r>
            <a:r>
              <a:rPr lang="en-US" dirty="0" err="1" smtClean="0"/>
              <a:t>sát</a:t>
            </a:r>
            <a:r>
              <a:rPr lang="en-US" dirty="0" smtClean="0"/>
              <a:t> </a:t>
            </a:r>
            <a:r>
              <a:rPr lang="en-US" dirty="0" err="1" smtClean="0"/>
              <a:t>cho</a:t>
            </a:r>
            <a:r>
              <a:rPr lang="en-US" dirty="0" smtClean="0"/>
              <a:t> </a:t>
            </a:r>
            <a:r>
              <a:rPr lang="en-US" dirty="0" err="1" smtClean="0"/>
              <a:t>thấy</a:t>
            </a:r>
            <a:r>
              <a:rPr lang="en-US" dirty="0" smtClean="0"/>
              <a:t> </a:t>
            </a:r>
            <a:r>
              <a:rPr lang="en-US" dirty="0" err="1" smtClean="0"/>
              <a:t>có</a:t>
            </a:r>
            <a:r>
              <a:rPr lang="en-US" dirty="0" smtClean="0"/>
              <a:t>: 109/271 </a:t>
            </a:r>
            <a:r>
              <a:rPr lang="en-US" dirty="0" err="1" smtClean="0"/>
              <a:t>hộ</a:t>
            </a:r>
            <a:r>
              <a:rPr lang="en-US" dirty="0" smtClean="0"/>
              <a:t> </a:t>
            </a:r>
            <a:r>
              <a:rPr lang="en-US" dirty="0" err="1" smtClean="0"/>
              <a:t>gia</a:t>
            </a:r>
            <a:r>
              <a:rPr lang="en-US" dirty="0" smtClean="0"/>
              <a:t> </a:t>
            </a:r>
            <a:r>
              <a:rPr lang="en-US" dirty="0" err="1" smtClean="0"/>
              <a:t>đình</a:t>
            </a:r>
            <a:r>
              <a:rPr lang="en-US" dirty="0" smtClean="0"/>
              <a:t> </a:t>
            </a:r>
            <a:r>
              <a:rPr lang="en-US" dirty="0" err="1" smtClean="0"/>
              <a:t>có</a:t>
            </a:r>
            <a:r>
              <a:rPr lang="en-US" dirty="0" smtClean="0"/>
              <a:t> </a:t>
            </a:r>
            <a:r>
              <a:rPr lang="en-US" dirty="0" err="1" smtClean="0"/>
              <a:t>người</a:t>
            </a:r>
            <a:r>
              <a:rPr lang="en-US" dirty="0" smtClean="0"/>
              <a:t> </a:t>
            </a:r>
            <a:r>
              <a:rPr lang="en-US" dirty="0" err="1" smtClean="0"/>
              <a:t>thân</a:t>
            </a:r>
            <a:r>
              <a:rPr lang="en-US" dirty="0" smtClean="0"/>
              <a:t> </a:t>
            </a:r>
            <a:r>
              <a:rPr lang="en-US" dirty="0" err="1" smtClean="0"/>
              <a:t>đi</a:t>
            </a:r>
            <a:r>
              <a:rPr lang="en-US" dirty="0" smtClean="0"/>
              <a:t> </a:t>
            </a:r>
            <a:r>
              <a:rPr lang="en-US" dirty="0" err="1" smtClean="0"/>
              <a:t>làm</a:t>
            </a:r>
            <a:r>
              <a:rPr lang="en-US" dirty="0" smtClean="0"/>
              <a:t> </a:t>
            </a:r>
            <a:r>
              <a:rPr lang="en-US" dirty="0" err="1" smtClean="0"/>
              <a:t>ăn</a:t>
            </a:r>
            <a:r>
              <a:rPr lang="en-US" dirty="0" smtClean="0"/>
              <a:t> </a:t>
            </a:r>
            <a:r>
              <a:rPr lang="en-US" dirty="0" err="1" smtClean="0"/>
              <a:t>xa</a:t>
            </a:r>
            <a:r>
              <a:rPr lang="en-US" dirty="0" smtClean="0"/>
              <a:t> </a:t>
            </a:r>
            <a:r>
              <a:rPr lang="en-US" dirty="0" err="1" smtClean="0"/>
              <a:t>nhà</a:t>
            </a:r>
            <a:r>
              <a:rPr lang="en-US" dirty="0" smtClean="0"/>
              <a:t> </a:t>
            </a:r>
            <a:r>
              <a:rPr lang="en-US" dirty="0" err="1" smtClean="0"/>
              <a:t>trong</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dài</a:t>
            </a:r>
            <a:r>
              <a:rPr lang="en-US" dirty="0"/>
              <a:t>.</a:t>
            </a:r>
            <a:endParaRPr lang="en-GB" dirty="0"/>
          </a:p>
        </p:txBody>
      </p:sp>
      <p:sp>
        <p:nvSpPr>
          <p:cNvPr id="2" name="Titel 1"/>
          <p:cNvSpPr>
            <a:spLocks noGrp="1"/>
          </p:cNvSpPr>
          <p:nvPr>
            <p:ph type="title"/>
          </p:nvPr>
        </p:nvSpPr>
        <p:spPr/>
        <p:txBody>
          <a:bodyPr>
            <a:normAutofit fontScale="90000"/>
          </a:bodyPr>
          <a:lstStyle/>
          <a:p>
            <a:r>
              <a:rPr lang="en-GB" dirty="0"/>
              <a:t>Phi nông nghiệp hoá dần xuất hiện</a:t>
            </a:r>
          </a:p>
        </p:txBody>
      </p:sp>
    </p:spTree>
    <p:extLst>
      <p:ext uri="{BB962C8B-B14F-4D97-AF65-F5344CB8AC3E}">
        <p14:creationId xmlns:p14="http://schemas.microsoft.com/office/powerpoint/2010/main" val="3797918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r>
              <a:rPr lang="en-US" dirty="0" err="1" smtClean="0"/>
              <a:t>Những người được hỏi từ tất cả các tỉnh đều thống nhất</a:t>
            </a:r>
            <a:r>
              <a:rPr lang="en-US" dirty="0"/>
              <a:t> các </a:t>
            </a:r>
            <a:r>
              <a:rPr lang="en-US" dirty="0" err="1" smtClean="0"/>
              <a:t>chính</a:t>
            </a:r>
            <a:r>
              <a:rPr lang="en-US" dirty="0" smtClean="0"/>
              <a:t> </a:t>
            </a:r>
            <a:r>
              <a:rPr lang="en-US" dirty="0" err="1" smtClean="0"/>
              <a:t>sách</a:t>
            </a:r>
            <a:r>
              <a:rPr lang="en-US" dirty="0" smtClean="0"/>
              <a:t> </a:t>
            </a:r>
            <a:r>
              <a:rPr lang="en-US" dirty="0" err="1" smtClean="0"/>
              <a:t>về</a:t>
            </a:r>
            <a:r>
              <a:rPr lang="en-US" dirty="0" smtClean="0"/>
              <a:t> </a:t>
            </a:r>
            <a:r>
              <a:rPr lang="en-US" dirty="0" err="1" smtClean="0"/>
              <a:t>nông</a:t>
            </a:r>
            <a:r>
              <a:rPr lang="en-US" dirty="0" smtClean="0"/>
              <a:t> </a:t>
            </a:r>
            <a:r>
              <a:rPr lang="en-US" dirty="0" err="1" smtClean="0"/>
              <a:t>nghiệp</a:t>
            </a:r>
            <a:r>
              <a:rPr lang="en-US" dirty="0" smtClean="0"/>
              <a:t> </a:t>
            </a:r>
            <a:r>
              <a:rPr lang="en-US" dirty="0" err="1" smtClean="0"/>
              <a:t>có</a:t>
            </a:r>
            <a:r>
              <a:rPr lang="en-US" dirty="0" smtClean="0"/>
              <a:t> </a:t>
            </a:r>
            <a:r>
              <a:rPr lang="en-US" dirty="0" err="1" smtClean="0"/>
              <a:t>ảnh</a:t>
            </a:r>
            <a:r>
              <a:rPr lang="en-US" dirty="0" smtClean="0"/>
              <a:t> </a:t>
            </a:r>
            <a:r>
              <a:rPr lang="en-US" dirty="0" err="1" smtClean="0"/>
              <a:t>hưởng</a:t>
            </a:r>
            <a:r>
              <a:rPr lang="en-US" dirty="0" smtClean="0"/>
              <a:t> </a:t>
            </a:r>
            <a:r>
              <a:rPr lang="en-US" dirty="0" err="1" smtClean="0"/>
              <a:t>tích</a:t>
            </a:r>
            <a:r>
              <a:rPr lang="en-US" dirty="0" smtClean="0"/>
              <a:t> </a:t>
            </a:r>
            <a:r>
              <a:rPr lang="en-US" dirty="0" err="1" smtClean="0"/>
              <a:t>cực</a:t>
            </a:r>
            <a:r>
              <a:rPr lang="en-US" dirty="0" smtClean="0"/>
              <a:t> </a:t>
            </a:r>
            <a:r>
              <a:rPr lang="en-US" dirty="0" err="1" smtClean="0"/>
              <a:t>đến</a:t>
            </a:r>
            <a:r>
              <a:rPr lang="en-US" dirty="0" smtClean="0"/>
              <a:t> </a:t>
            </a:r>
            <a:r>
              <a:rPr lang="en-US" dirty="0" err="1" smtClean="0"/>
              <a:t>sinh</a:t>
            </a:r>
            <a:r>
              <a:rPr lang="en-US" dirty="0" smtClean="0"/>
              <a:t> </a:t>
            </a:r>
            <a:r>
              <a:rPr lang="en-US" dirty="0" err="1" smtClean="0"/>
              <a:t>kế</a:t>
            </a:r>
            <a:r>
              <a:rPr lang="en-US" dirty="0" smtClean="0"/>
              <a:t> </a:t>
            </a:r>
            <a:r>
              <a:rPr lang="en-US" dirty="0" err="1" smtClean="0"/>
              <a:t>của</a:t>
            </a:r>
            <a:r>
              <a:rPr lang="en-US" dirty="0" smtClean="0"/>
              <a:t> </a:t>
            </a:r>
            <a:r>
              <a:rPr lang="en-US" dirty="0" err="1" smtClean="0"/>
              <a:t>địa</a:t>
            </a:r>
            <a:r>
              <a:rPr lang="en-US" dirty="0" smtClean="0"/>
              <a:t> </a:t>
            </a:r>
            <a:r>
              <a:rPr lang="en-US" dirty="0" err="1" smtClean="0"/>
              <a:t>phương, thậm chí việc</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này</a:t>
            </a:r>
            <a:r>
              <a:rPr lang="en-US" dirty="0" smtClean="0"/>
              <a:t> còn </a:t>
            </a:r>
            <a:r>
              <a:rPr lang="en-US" dirty="0" err="1" smtClean="0"/>
              <a:t>có</a:t>
            </a:r>
            <a:r>
              <a:rPr lang="en-US" dirty="0" smtClean="0"/>
              <a:t> </a:t>
            </a:r>
            <a:r>
              <a:rPr lang="en-US" dirty="0" err="1" smtClean="0"/>
              <a:t>thể</a:t>
            </a:r>
            <a:r>
              <a:rPr lang="en-US" dirty="0" smtClean="0"/>
              <a:t> </a:t>
            </a:r>
            <a:r>
              <a:rPr lang="en-US" dirty="0" err="1" smtClean="0"/>
              <a:t>trở</a:t>
            </a:r>
            <a:r>
              <a:rPr lang="en-US" dirty="0" smtClean="0"/>
              <a:t> </a:t>
            </a:r>
            <a:r>
              <a:rPr lang="en-US" dirty="0" err="1" smtClean="0"/>
              <a:t>nên</a:t>
            </a:r>
            <a:r>
              <a:rPr lang="en-US" dirty="0" smtClean="0"/>
              <a:t> </a:t>
            </a:r>
            <a:r>
              <a:rPr lang="en-US" dirty="0" err="1" smtClean="0"/>
              <a:t>tốt</a:t>
            </a:r>
            <a:r>
              <a:rPr lang="en-US" dirty="0" smtClean="0"/>
              <a:t> </a:t>
            </a:r>
            <a:r>
              <a:rPr lang="en-US" dirty="0" err="1" smtClean="0"/>
              <a:t>hơn</a:t>
            </a:r>
            <a:r>
              <a:rPr lang="en-US" dirty="0" smtClean="0"/>
              <a:t>:</a:t>
            </a:r>
          </a:p>
          <a:p>
            <a:r>
              <a:rPr lang="en-US" dirty="0" err="1" smtClean="0"/>
              <a:t>Khuyến</a:t>
            </a:r>
            <a:r>
              <a:rPr lang="en-US" dirty="0" smtClean="0"/>
              <a:t> </a:t>
            </a:r>
            <a:r>
              <a:rPr lang="en-US" dirty="0" err="1" smtClean="0"/>
              <a:t>khích</a:t>
            </a:r>
            <a:r>
              <a:rPr lang="en-US" dirty="0"/>
              <a:t> </a:t>
            </a:r>
            <a:r>
              <a:rPr lang="en-US" dirty="0" err="1" smtClean="0"/>
              <a:t>nuôi</a:t>
            </a:r>
            <a:r>
              <a:rPr lang="en-US" dirty="0" smtClean="0"/>
              <a:t> </a:t>
            </a:r>
            <a:r>
              <a:rPr lang="en-US" dirty="0" err="1" smtClean="0"/>
              <a:t>tôm</a:t>
            </a:r>
            <a:r>
              <a:rPr lang="en-US" dirty="0" smtClean="0"/>
              <a:t> ở </a:t>
            </a:r>
            <a:r>
              <a:rPr lang="en-US" dirty="0" err="1" smtClean="0"/>
              <a:t>rừng</a:t>
            </a:r>
            <a:r>
              <a:rPr lang="en-US" dirty="0" smtClean="0"/>
              <a:t> </a:t>
            </a:r>
            <a:r>
              <a:rPr lang="en-US" dirty="0" err="1" smtClean="0"/>
              <a:t>ngập</a:t>
            </a:r>
            <a:r>
              <a:rPr lang="en-US" dirty="0" smtClean="0"/>
              <a:t> </a:t>
            </a:r>
            <a:r>
              <a:rPr lang="en-US" dirty="0" err="1" smtClean="0"/>
              <a:t>mặn</a:t>
            </a:r>
            <a:r>
              <a:rPr lang="en-US" dirty="0" smtClean="0"/>
              <a:t>, xây dựng </a:t>
            </a:r>
            <a:r>
              <a:rPr lang="en-US" dirty="0" err="1" smtClean="0"/>
              <a:t>các</a:t>
            </a:r>
            <a:r>
              <a:rPr lang="en-US" dirty="0" smtClean="0"/>
              <a:t> </a:t>
            </a:r>
            <a:r>
              <a:rPr lang="en-US" dirty="0" err="1"/>
              <a:t>con đường </a:t>
            </a:r>
            <a:r>
              <a:rPr lang="en-US" dirty="0" smtClean="0"/>
              <a:t> </a:t>
            </a:r>
            <a:r>
              <a:rPr lang="en-US" dirty="0" err="1" smtClean="0"/>
              <a:t>ngăn</a:t>
            </a:r>
            <a:r>
              <a:rPr lang="en-US" dirty="0" smtClean="0"/>
              <a:t> </a:t>
            </a:r>
            <a:r>
              <a:rPr lang="en-US" dirty="0" err="1" smtClean="0"/>
              <a:t>dòng chảy</a:t>
            </a:r>
            <a:r>
              <a:rPr lang="en-US" dirty="0"/>
              <a:t>.</a:t>
            </a:r>
            <a:endParaRPr lang="en-US" dirty="0" smtClean="0"/>
          </a:p>
          <a:p>
            <a:r>
              <a:rPr lang="en-US" dirty="0"/>
              <a:t>Có sự không chắc chắn về ảnh hưởng của chương trình mục tiêu quốc gia về phát triển nông thôn mới</a:t>
            </a:r>
            <a:endParaRPr lang="en-GB" dirty="0"/>
          </a:p>
        </p:txBody>
      </p:sp>
      <p:sp>
        <p:nvSpPr>
          <p:cNvPr id="2" name="Titel 1"/>
          <p:cNvSpPr>
            <a:spLocks noGrp="1"/>
          </p:cNvSpPr>
          <p:nvPr>
            <p:ph type="title"/>
          </p:nvPr>
        </p:nvSpPr>
        <p:spPr>
          <a:xfrm>
            <a:off x="385192" y="338328"/>
            <a:ext cx="8435280" cy="1252728"/>
          </a:xfrm>
        </p:spPr>
        <p:txBody>
          <a:bodyPr>
            <a:normAutofit fontScale="90000"/>
          </a:bodyPr>
          <a:lstStyle/>
          <a:p>
            <a:r>
              <a:rPr lang="en-GB" dirty="0" smtClean="0"/>
              <a:t>Tác động của các chính sách Nhà nước</a:t>
            </a:r>
            <a:endParaRPr lang="en-GB" dirty="0"/>
          </a:p>
        </p:txBody>
      </p:sp>
    </p:spTree>
    <p:extLst>
      <p:ext uri="{BB962C8B-B14F-4D97-AF65-F5344CB8AC3E}">
        <p14:creationId xmlns:p14="http://schemas.microsoft.com/office/powerpoint/2010/main" val="722680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pPr algn="just"/>
            <a:r>
              <a:rPr lang="en-GB" dirty="0"/>
              <a:t>Như tôi đã viết trong một bài báo với các đông nghiệp Việt Nam, chúng tôi rất quan tâm và muốn biết kinh nghiệm thực hiện chương trình mục tiêu quốc gia về phát triển nông thôn mới.</a:t>
            </a:r>
          </a:p>
          <a:p>
            <a:pPr algn="just"/>
            <a:r>
              <a:rPr lang="en-GB" dirty="0"/>
              <a:t>Mong rằng</a:t>
            </a:r>
            <a:r>
              <a:rPr lang="en-GB" dirty="0"/>
              <a:t> các quý vị dành một ít thời gian chia s</a:t>
            </a:r>
            <a:r>
              <a:rPr lang="en-GB" dirty="0"/>
              <a:t>ẻ</a:t>
            </a:r>
            <a:r>
              <a:rPr lang="en-GB" dirty="0"/>
              <a:t> kinh nghiệm của quý vị  thông qua Ban QLDA. Chúng tôi đảm bảo rằng những kinh nghiệm của bạn sẽ được phản ánh.</a:t>
            </a:r>
          </a:p>
          <a:p>
            <a:pPr algn="just"/>
            <a:endParaRPr lang="en-GB" dirty="0"/>
          </a:p>
        </p:txBody>
      </p:sp>
      <p:sp>
        <p:nvSpPr>
          <p:cNvPr id="2" name="Titel 1"/>
          <p:cNvSpPr>
            <a:spLocks noGrp="1"/>
          </p:cNvSpPr>
          <p:nvPr>
            <p:ph type="title"/>
          </p:nvPr>
        </p:nvSpPr>
        <p:spPr/>
        <p:txBody>
          <a:bodyPr/>
          <a:lstStyle/>
          <a:p>
            <a:r>
              <a:rPr lang="en-GB" dirty="0"/>
              <a:t>Các nhận xét về NTP-NRD</a:t>
            </a:r>
          </a:p>
        </p:txBody>
      </p:sp>
    </p:spTree>
    <p:extLst>
      <p:ext uri="{BB962C8B-B14F-4D97-AF65-F5344CB8AC3E}">
        <p14:creationId xmlns:p14="http://schemas.microsoft.com/office/powerpoint/2010/main" val="74792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99592" y="2780928"/>
            <a:ext cx="7408333" cy="3450696"/>
          </a:xfrm>
        </p:spPr>
        <p:txBody>
          <a:bodyPr>
            <a:normAutofit lnSpcReduction="10000"/>
          </a:bodyPr>
          <a:lstStyle/>
          <a:p>
            <a:pPr algn="just"/>
            <a:r>
              <a:rPr lang="en-US" dirty="0" err="1" smtClean="0"/>
              <a:t>Nhiều</a:t>
            </a:r>
            <a:r>
              <a:rPr lang="en-US" dirty="0" smtClean="0"/>
              <a:t> bằng chứng được thu thập trong quá trình nghiên cứu </a:t>
            </a:r>
            <a:r>
              <a:rPr lang="en-US" dirty="0" smtClean="0"/>
              <a:t>của chúng tôi ủng hộ</a:t>
            </a:r>
            <a:r>
              <a:rPr lang="en-US" dirty="0" smtClean="0"/>
              <a:t> </a:t>
            </a:r>
            <a:r>
              <a:rPr lang="en-US" dirty="0" err="1" smtClean="0"/>
              <a:t>cách</a:t>
            </a:r>
            <a:r>
              <a:rPr lang="en-US" dirty="0" smtClean="0"/>
              <a:t> </a:t>
            </a:r>
            <a:r>
              <a:rPr lang="en-US" dirty="0" err="1" smtClean="0"/>
              <a:t>tiếp</a:t>
            </a:r>
            <a:r>
              <a:rPr lang="en-US" dirty="0" smtClean="0"/>
              <a:t> </a:t>
            </a:r>
            <a:r>
              <a:rPr lang="en-US" dirty="0" err="1" smtClean="0"/>
              <a:t>cận</a:t>
            </a:r>
            <a:r>
              <a:rPr lang="en-US" dirty="0" smtClean="0"/>
              <a:t> của </a:t>
            </a:r>
            <a:r>
              <a:rPr lang="en-US" dirty="0" err="1" smtClean="0"/>
              <a:t>địa</a:t>
            </a:r>
            <a:r>
              <a:rPr lang="en-US" dirty="0" smtClean="0"/>
              <a:t> </a:t>
            </a:r>
            <a:r>
              <a:rPr lang="en-US" dirty="0" err="1" smtClean="0"/>
              <a:t>phương</a:t>
            </a:r>
            <a:r>
              <a:rPr lang="en-US" dirty="0" smtClean="0"/>
              <a:t> đối với khả năng </a:t>
            </a:r>
            <a:r>
              <a:rPr lang="en-US" dirty="0" err="1" smtClean="0"/>
              <a:t>chống</a:t>
            </a:r>
            <a:r>
              <a:rPr lang="en-US" dirty="0" smtClean="0"/>
              <a:t> </a:t>
            </a:r>
            <a:r>
              <a:rPr lang="en-US" dirty="0" err="1" smtClean="0"/>
              <a:t>chịu</a:t>
            </a:r>
            <a:r>
              <a:rPr lang="en-US" dirty="0" smtClean="0"/>
              <a:t> </a:t>
            </a:r>
            <a:r>
              <a:rPr lang="en-US" dirty="0" err="1" smtClean="0"/>
              <a:t>trước</a:t>
            </a:r>
            <a:r>
              <a:rPr lang="en-US" dirty="0" smtClean="0"/>
              <a:t> </a:t>
            </a:r>
            <a:r>
              <a:rPr lang="en-US" dirty="0" err="1" smtClean="0"/>
              <a:t>khí</a:t>
            </a:r>
            <a:r>
              <a:rPr lang="en-US" dirty="0" smtClean="0"/>
              <a:t> </a:t>
            </a:r>
            <a:r>
              <a:rPr lang="en-US" dirty="0" err="1" smtClean="0"/>
              <a:t>hậu</a:t>
            </a:r>
            <a:r>
              <a:rPr lang="en-US" dirty="0" smtClean="0"/>
              <a:t>. </a:t>
            </a:r>
          </a:p>
          <a:p>
            <a:pPr algn="just"/>
            <a:r>
              <a:rPr lang="en-US" dirty="0"/>
              <a:t>Chúng tôi nhận thấy </a:t>
            </a:r>
            <a:r>
              <a:rPr lang="en-US" dirty="0" err="1"/>
              <a:t>n</a:t>
            </a:r>
            <a:r>
              <a:rPr lang="en-US" dirty="0" err="1" smtClean="0"/>
              <a:t>hiều</a:t>
            </a:r>
            <a:r>
              <a:rPr lang="en-US" dirty="0" smtClean="0"/>
              <a:t> bằng chứng </a:t>
            </a:r>
            <a:r>
              <a:rPr lang="en-US" dirty="0" err="1" smtClean="0"/>
              <a:t>ủng</a:t>
            </a:r>
            <a:r>
              <a:rPr lang="en-US" dirty="0" smtClean="0"/>
              <a:t> </a:t>
            </a:r>
            <a:r>
              <a:rPr lang="en-US" dirty="0" err="1" smtClean="0"/>
              <a:t>hộ</a:t>
            </a:r>
            <a:r>
              <a:rPr lang="en-US" dirty="0" smtClean="0"/>
              <a:t> cách tiếp cận </a:t>
            </a:r>
            <a:r>
              <a:rPr lang="en-US" dirty="0" err="1" smtClean="0"/>
              <a:t>từ</a:t>
            </a:r>
            <a:r>
              <a:rPr lang="en-US" dirty="0" smtClean="0"/>
              <a:t> </a:t>
            </a:r>
            <a:r>
              <a:rPr lang="en-US" dirty="0" err="1" smtClean="0"/>
              <a:t>trên</a:t>
            </a:r>
            <a:r>
              <a:rPr lang="en-US" dirty="0" smtClean="0"/>
              <a:t> </a:t>
            </a:r>
            <a:r>
              <a:rPr lang="en-US" dirty="0" err="1" smtClean="0"/>
              <a:t>xuống</a:t>
            </a:r>
            <a:r>
              <a:rPr lang="en-US" dirty="0" smtClean="0"/>
              <a:t> </a:t>
            </a:r>
            <a:r>
              <a:rPr lang="en-US" dirty="0" err="1" smtClean="0"/>
              <a:t>của</a:t>
            </a:r>
            <a:r>
              <a:rPr lang="en-US" dirty="0" smtClean="0"/>
              <a:t> </a:t>
            </a:r>
            <a:r>
              <a:rPr lang="en-US" dirty="0" err="1" smtClean="0"/>
              <a:t>kế</a:t>
            </a:r>
            <a:r>
              <a:rPr lang="en-US" dirty="0" smtClean="0"/>
              <a:t> </a:t>
            </a:r>
            <a:r>
              <a:rPr lang="en-US" dirty="0" err="1" smtClean="0"/>
              <a:t>hoạch</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kinh</a:t>
            </a:r>
            <a:r>
              <a:rPr lang="en-US" dirty="0" smtClean="0"/>
              <a:t> </a:t>
            </a:r>
            <a:r>
              <a:rPr lang="en-US" dirty="0" err="1" smtClean="0"/>
              <a:t>tế</a:t>
            </a:r>
            <a:r>
              <a:rPr lang="en-US" dirty="0" smtClean="0"/>
              <a:t> </a:t>
            </a:r>
            <a:r>
              <a:rPr lang="en-US" dirty="0" err="1" smtClean="0"/>
              <a:t>mang</a:t>
            </a:r>
            <a:r>
              <a:rPr lang="en-US" dirty="0" smtClean="0"/>
              <a:t> </a:t>
            </a:r>
            <a:r>
              <a:rPr lang="en-US" dirty="0" err="1" smtClean="0"/>
              <a:t>tính</a:t>
            </a:r>
            <a:r>
              <a:rPr lang="en-US" dirty="0" smtClean="0"/>
              <a:t> </a:t>
            </a:r>
            <a:r>
              <a:rPr lang="en-US" dirty="0" err="1" smtClean="0"/>
              <a:t>định</a:t>
            </a:r>
            <a:r>
              <a:rPr lang="en-US" dirty="0" smtClean="0"/>
              <a:t> </a:t>
            </a:r>
            <a:r>
              <a:rPr lang="en-US" dirty="0" err="1" smtClean="0"/>
              <a:t>lượng</a:t>
            </a:r>
            <a:r>
              <a:rPr lang="en-US" dirty="0" smtClean="0"/>
              <a:t>, </a:t>
            </a:r>
            <a:r>
              <a:rPr lang="en-US" dirty="0" err="1" smtClean="0"/>
              <a:t>thông</a:t>
            </a:r>
            <a:r>
              <a:rPr lang="en-US" dirty="0" smtClean="0"/>
              <a:t> qua </a:t>
            </a:r>
            <a:r>
              <a:rPr lang="en-US" dirty="0" err="1" smtClean="0"/>
              <a:t>khai</a:t>
            </a:r>
            <a:r>
              <a:rPr lang="en-US" dirty="0" smtClean="0"/>
              <a:t> </a:t>
            </a:r>
            <a:r>
              <a:rPr lang="en-US" dirty="0" err="1" smtClean="0"/>
              <a:t>thác</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thiên</a:t>
            </a:r>
            <a:r>
              <a:rPr lang="en-US" dirty="0" smtClean="0"/>
              <a:t> </a:t>
            </a:r>
            <a:r>
              <a:rPr lang="en-US" dirty="0" err="1" smtClean="0"/>
              <a:t>nhiên</a:t>
            </a:r>
            <a:r>
              <a:rPr lang="en-US" dirty="0" smtClean="0"/>
              <a:t>, </a:t>
            </a:r>
            <a:r>
              <a:rPr lang="en-US" dirty="0" err="1" smtClean="0"/>
              <a:t>và</a:t>
            </a:r>
            <a:r>
              <a:rPr lang="en-US" dirty="0" smtClean="0"/>
              <a:t> </a:t>
            </a:r>
            <a:r>
              <a:rPr lang="en-US" dirty="0" err="1" smtClean="0"/>
              <a:t>ứng</a:t>
            </a:r>
            <a:r>
              <a:rPr lang="en-US" dirty="0" smtClean="0"/>
              <a:t> </a:t>
            </a:r>
            <a:r>
              <a:rPr lang="en-US" dirty="0" err="1" smtClean="0"/>
              <a:t>phó</a:t>
            </a:r>
            <a:r>
              <a:rPr lang="en-US" dirty="0" smtClean="0"/>
              <a:t> </a:t>
            </a:r>
            <a:r>
              <a:rPr lang="en-US" dirty="0" err="1" smtClean="0"/>
              <a:t>với</a:t>
            </a:r>
            <a:r>
              <a:rPr lang="en-US" dirty="0" smtClean="0"/>
              <a:t> </a:t>
            </a:r>
            <a:r>
              <a:rPr lang="en-US" dirty="0" err="1" smtClean="0"/>
              <a:t>những</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khí</a:t>
            </a:r>
            <a:r>
              <a:rPr lang="en-US" dirty="0" smtClean="0"/>
              <a:t> </a:t>
            </a:r>
            <a:r>
              <a:rPr lang="en-US" dirty="0" err="1" smtClean="0"/>
              <a:t>hậu</a:t>
            </a:r>
            <a:r>
              <a:rPr lang="en-US" dirty="0" smtClean="0"/>
              <a:t> </a:t>
            </a:r>
            <a:r>
              <a:rPr lang="en-US" dirty="0" err="1" smtClean="0"/>
              <a:t>cực</a:t>
            </a:r>
            <a:r>
              <a:rPr lang="en-US" dirty="0" smtClean="0"/>
              <a:t> </a:t>
            </a:r>
            <a:r>
              <a:rPr lang="en-US" dirty="0" err="1" smtClean="0"/>
              <a:t>đoan</a:t>
            </a:r>
            <a:r>
              <a:rPr lang="en-US" dirty="0" smtClean="0"/>
              <a:t> </a:t>
            </a:r>
            <a:r>
              <a:rPr lang="en-US" dirty="0" err="1" smtClean="0"/>
              <a:t>thông</a:t>
            </a:r>
            <a:r>
              <a:rPr lang="en-US" dirty="0" smtClean="0"/>
              <a:t> qua </a:t>
            </a:r>
            <a:r>
              <a:rPr lang="en-US" dirty="0" err="1" smtClean="0"/>
              <a:t>việc</a:t>
            </a:r>
            <a:r>
              <a:rPr lang="en-US" dirty="0" smtClean="0"/>
              <a:t> </a:t>
            </a:r>
            <a:r>
              <a:rPr lang="en-US" dirty="0" err="1" smtClean="0"/>
              <a:t>đầu</a:t>
            </a:r>
            <a:r>
              <a:rPr lang="en-US" dirty="0" smtClean="0"/>
              <a:t> </a:t>
            </a:r>
            <a:r>
              <a:rPr lang="en-US" dirty="0" err="1" smtClean="0"/>
              <a:t>tư</a:t>
            </a:r>
            <a:r>
              <a:rPr lang="en-US" dirty="0" smtClean="0"/>
              <a:t> </a:t>
            </a:r>
            <a:r>
              <a:rPr lang="en-US" dirty="0" err="1" smtClean="0"/>
              <a:t>vào</a:t>
            </a:r>
            <a:r>
              <a:rPr lang="en-US" dirty="0" smtClean="0"/>
              <a:t> </a:t>
            </a:r>
            <a:r>
              <a:rPr lang="en-US" dirty="0" err="1" smtClean="0"/>
              <a:t>các</a:t>
            </a:r>
            <a:r>
              <a:rPr lang="en-US" dirty="0" smtClean="0"/>
              <a:t> </a:t>
            </a:r>
            <a:r>
              <a:rPr lang="en-US" dirty="0" err="1" smtClean="0"/>
              <a:t>giải</a:t>
            </a:r>
            <a:r>
              <a:rPr lang="en-US" dirty="0" smtClean="0"/>
              <a:t> </a:t>
            </a:r>
            <a:r>
              <a:rPr lang="en-US" dirty="0" err="1" smtClean="0"/>
              <a:t>pháp</a:t>
            </a:r>
            <a:r>
              <a:rPr lang="en-US" dirty="0" smtClean="0"/>
              <a:t> </a:t>
            </a:r>
            <a:r>
              <a:rPr lang="en-US" dirty="0" err="1" smtClean="0"/>
              <a:t>kĩ</a:t>
            </a:r>
            <a:r>
              <a:rPr lang="en-US" dirty="0" smtClean="0"/>
              <a:t> </a:t>
            </a:r>
            <a:r>
              <a:rPr lang="en-US" dirty="0" err="1" smtClean="0"/>
              <a:t>thuật</a:t>
            </a:r>
            <a:r>
              <a:rPr lang="en-US" dirty="0" smtClean="0"/>
              <a:t> </a:t>
            </a:r>
            <a:r>
              <a:rPr lang="en-US" dirty="0" err="1" smtClean="0"/>
              <a:t>để</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đê</a:t>
            </a:r>
            <a:r>
              <a:rPr lang="en-US" dirty="0" smtClean="0"/>
              <a:t> </a:t>
            </a:r>
            <a:r>
              <a:rPr lang="en-US" dirty="0" err="1" smtClean="0"/>
              <a:t>điều</a:t>
            </a:r>
            <a:r>
              <a:rPr lang="en-US" dirty="0" smtClean="0"/>
              <a:t>, </a:t>
            </a:r>
            <a:r>
              <a:rPr lang="en-US" dirty="0" err="1" smtClean="0"/>
              <a:t>cầu</a:t>
            </a:r>
            <a:r>
              <a:rPr lang="en-US" dirty="0" smtClean="0"/>
              <a:t>, </a:t>
            </a:r>
            <a:r>
              <a:rPr lang="en-US" dirty="0" err="1" smtClean="0"/>
              <a:t>đường</a:t>
            </a:r>
            <a:r>
              <a:rPr lang="en-US" dirty="0" smtClean="0"/>
              <a:t>, </a:t>
            </a:r>
            <a:r>
              <a:rPr lang="en-US" dirty="0" err="1" smtClean="0"/>
              <a:t>bến</a:t>
            </a:r>
            <a:r>
              <a:rPr lang="en-US" dirty="0" smtClean="0"/>
              <a:t> </a:t>
            </a:r>
            <a:r>
              <a:rPr lang="en-US" dirty="0" err="1" smtClean="0"/>
              <a:t>cảng</a:t>
            </a:r>
            <a:r>
              <a:rPr lang="en-US" dirty="0" smtClean="0"/>
              <a:t> …</a:t>
            </a:r>
            <a:endParaRPr lang="en-GB" dirty="0"/>
          </a:p>
        </p:txBody>
      </p:sp>
      <p:sp>
        <p:nvSpPr>
          <p:cNvPr id="2" name="Titel 1"/>
          <p:cNvSpPr>
            <a:spLocks noGrp="1"/>
          </p:cNvSpPr>
          <p:nvPr>
            <p:ph type="title"/>
          </p:nvPr>
        </p:nvSpPr>
        <p:spPr/>
        <p:txBody>
          <a:bodyPr/>
          <a:lstStyle/>
          <a:p>
            <a:r>
              <a:rPr lang="en-GB" dirty="0"/>
              <a:t>Kết luận</a:t>
            </a:r>
          </a:p>
        </p:txBody>
      </p:sp>
    </p:spTree>
    <p:extLst>
      <p:ext uri="{BB962C8B-B14F-4D97-AF65-F5344CB8AC3E}">
        <p14:creationId xmlns:p14="http://schemas.microsoft.com/office/powerpoint/2010/main" val="739379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lnSpcReduction="10000"/>
          </a:bodyPr>
          <a:lstStyle/>
          <a:p>
            <a:pPr algn="just"/>
            <a:r>
              <a:rPr lang="en-US" dirty="0" err="1" smtClean="0"/>
              <a:t>Nghiên</a:t>
            </a:r>
            <a:r>
              <a:rPr lang="en-US" dirty="0" smtClean="0"/>
              <a:t> </a:t>
            </a:r>
            <a:r>
              <a:rPr lang="en-US" dirty="0" err="1" smtClean="0"/>
              <a:t>cứu</a:t>
            </a:r>
            <a:r>
              <a:rPr lang="en-US" dirty="0" smtClean="0"/>
              <a:t> </a:t>
            </a:r>
            <a:r>
              <a:rPr lang="en-US" dirty="0" err="1" smtClean="0"/>
              <a:t>của</a:t>
            </a:r>
            <a:r>
              <a:rPr lang="en-US" dirty="0" smtClean="0"/>
              <a:t> </a:t>
            </a:r>
            <a:r>
              <a:rPr lang="en-US" dirty="0" err="1" smtClean="0"/>
              <a:t>chúng</a:t>
            </a:r>
            <a:r>
              <a:rPr lang="en-US" dirty="0" smtClean="0"/>
              <a:t> </a:t>
            </a:r>
            <a:r>
              <a:rPr lang="en-US" dirty="0" err="1" smtClean="0"/>
              <a:t>tôi</a:t>
            </a:r>
            <a:r>
              <a:rPr lang="en-US" dirty="0" smtClean="0"/>
              <a:t> </a:t>
            </a:r>
            <a:r>
              <a:rPr lang="en-US" dirty="0" err="1" smtClean="0"/>
              <a:t>đã</a:t>
            </a:r>
            <a:r>
              <a:rPr lang="en-US" dirty="0" smtClean="0"/>
              <a:t> </a:t>
            </a:r>
            <a:r>
              <a:rPr lang="en-US" dirty="0" err="1" smtClean="0"/>
              <a:t>khẳng</a:t>
            </a:r>
            <a:r>
              <a:rPr lang="en-US" dirty="0" smtClean="0"/>
              <a:t> </a:t>
            </a:r>
            <a:r>
              <a:rPr lang="en-US" dirty="0" err="1" smtClean="0"/>
              <a:t>định</a:t>
            </a:r>
            <a:r>
              <a:rPr lang="en-US" dirty="0" smtClean="0"/>
              <a:t> </a:t>
            </a:r>
            <a:r>
              <a:rPr lang="en-US" dirty="0" err="1" smtClean="0"/>
              <a:t>rằng</a:t>
            </a:r>
            <a:r>
              <a:rPr lang="en-US" dirty="0" smtClean="0"/>
              <a:t> </a:t>
            </a:r>
            <a:r>
              <a:rPr lang="en-US" dirty="0" err="1" smtClean="0"/>
              <a:t>sự</a:t>
            </a:r>
            <a:r>
              <a:rPr lang="en-US" dirty="0" smtClean="0"/>
              <a:t> </a:t>
            </a:r>
            <a:r>
              <a:rPr lang="en-US" dirty="0" err="1" smtClean="0"/>
              <a:t>tăng</a:t>
            </a:r>
            <a:r>
              <a:rPr lang="en-US" dirty="0" smtClean="0"/>
              <a:t> </a:t>
            </a:r>
            <a:r>
              <a:rPr lang="en-US" dirty="0" err="1" smtClean="0"/>
              <a:t>lên</a:t>
            </a:r>
            <a:r>
              <a:rPr lang="en-US" dirty="0" smtClean="0"/>
              <a:t> </a:t>
            </a:r>
            <a:r>
              <a:rPr lang="en-US" dirty="0" err="1" smtClean="0"/>
              <a:t>của</a:t>
            </a:r>
            <a:r>
              <a:rPr lang="en-US" dirty="0" smtClean="0"/>
              <a:t> </a:t>
            </a:r>
            <a:r>
              <a:rPr lang="en-US" dirty="0" err="1" smtClean="0"/>
              <a:t>biến</a:t>
            </a:r>
            <a:r>
              <a:rPr lang="en-US" dirty="0" smtClean="0"/>
              <a:t> </a:t>
            </a:r>
            <a:r>
              <a:rPr lang="en-US" dirty="0" err="1" smtClean="0"/>
              <a:t>đổi</a:t>
            </a:r>
            <a:r>
              <a:rPr lang="en-US" dirty="0" smtClean="0"/>
              <a:t> </a:t>
            </a:r>
            <a:r>
              <a:rPr lang="en-US" dirty="0" err="1" smtClean="0"/>
              <a:t>khí</a:t>
            </a:r>
            <a:r>
              <a:rPr lang="en-US" dirty="0" smtClean="0"/>
              <a:t> </a:t>
            </a:r>
            <a:r>
              <a:rPr lang="en-US" dirty="0" err="1" smtClean="0"/>
              <a:t>hậu</a:t>
            </a:r>
            <a:r>
              <a:rPr lang="en-US" dirty="0" smtClean="0"/>
              <a:t> </a:t>
            </a:r>
            <a:r>
              <a:rPr lang="en-US" dirty="0" err="1" smtClean="0"/>
              <a:t>và</a:t>
            </a:r>
            <a:r>
              <a:rPr lang="en-US" dirty="0" smtClean="0"/>
              <a:t> </a:t>
            </a:r>
            <a:r>
              <a:rPr lang="en-US" dirty="0" err="1" smtClean="0"/>
              <a:t>các</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cực</a:t>
            </a:r>
            <a:r>
              <a:rPr lang="en-US" dirty="0" smtClean="0"/>
              <a:t> </a:t>
            </a:r>
            <a:r>
              <a:rPr lang="en-US" dirty="0" err="1" smtClean="0"/>
              <a:t>đoan</a:t>
            </a:r>
            <a:r>
              <a:rPr lang="en-US" dirty="0" smtClean="0"/>
              <a:t> </a:t>
            </a:r>
            <a:r>
              <a:rPr lang="en-US" dirty="0" err="1" smtClean="0"/>
              <a:t>tạo</a:t>
            </a:r>
            <a:r>
              <a:rPr lang="en-US" dirty="0" smtClean="0"/>
              <a:t> </a:t>
            </a:r>
            <a:r>
              <a:rPr lang="en-US" dirty="0" err="1" smtClean="0"/>
              <a:t>nên</a:t>
            </a:r>
            <a:r>
              <a:rPr lang="en-US" dirty="0" smtClean="0"/>
              <a:t> </a:t>
            </a:r>
            <a:r>
              <a:rPr lang="en-US" dirty="0" err="1" smtClean="0"/>
              <a:t>nhiều</a:t>
            </a:r>
            <a:r>
              <a:rPr lang="en-US" dirty="0" smtClean="0"/>
              <a:t> </a:t>
            </a:r>
            <a:r>
              <a:rPr lang="en-US" dirty="0" err="1" smtClean="0"/>
              <a:t>thách</a:t>
            </a:r>
            <a:r>
              <a:rPr lang="en-US" dirty="0" smtClean="0"/>
              <a:t> </a:t>
            </a:r>
            <a:r>
              <a:rPr lang="en-US" dirty="0" err="1" smtClean="0"/>
              <a:t>thức</a:t>
            </a:r>
            <a:r>
              <a:rPr lang="en-US" dirty="0" smtClean="0"/>
              <a:t> </a:t>
            </a:r>
            <a:r>
              <a:rPr lang="en-US" dirty="0" err="1" smtClean="0"/>
              <a:t>lớn</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nhiều</a:t>
            </a:r>
            <a:r>
              <a:rPr lang="en-US" dirty="0" smtClean="0"/>
              <a:t> </a:t>
            </a:r>
            <a:r>
              <a:rPr lang="en-US" dirty="0" err="1" smtClean="0"/>
              <a:t>địa</a:t>
            </a:r>
            <a:r>
              <a:rPr lang="en-US" dirty="0" smtClean="0"/>
              <a:t> </a:t>
            </a:r>
            <a:r>
              <a:rPr lang="en-US" dirty="0" err="1" smtClean="0"/>
              <a:t>phương</a:t>
            </a:r>
            <a:r>
              <a:rPr lang="en-US" dirty="0" smtClean="0"/>
              <a:t>, </a:t>
            </a:r>
            <a:r>
              <a:rPr lang="en-US" dirty="0" smtClean="0"/>
              <a:t>được ghi nhận nhiều nhất ở </a:t>
            </a:r>
            <a:r>
              <a:rPr lang="en-US" dirty="0" err="1" smtClean="0"/>
              <a:t>mật</a:t>
            </a:r>
            <a:r>
              <a:rPr lang="en-US" dirty="0" smtClean="0"/>
              <a:t> </a:t>
            </a:r>
            <a:r>
              <a:rPr lang="en-US" dirty="0" err="1" smtClean="0"/>
              <a:t>độ</a:t>
            </a:r>
            <a:r>
              <a:rPr lang="en-US" dirty="0" smtClean="0"/>
              <a:t> </a:t>
            </a:r>
            <a:r>
              <a:rPr lang="en-US" dirty="0" err="1" smtClean="0"/>
              <a:t>dân</a:t>
            </a:r>
            <a:r>
              <a:rPr lang="en-US" dirty="0" smtClean="0"/>
              <a:t> </a:t>
            </a:r>
            <a:r>
              <a:rPr lang="en-US" dirty="0" err="1" smtClean="0"/>
              <a:t>cư</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trong</a:t>
            </a:r>
            <a:r>
              <a:rPr lang="en-US" dirty="0" smtClean="0"/>
              <a:t> </a:t>
            </a:r>
            <a:r>
              <a:rPr lang="en-US" dirty="0" err="1" smtClean="0"/>
              <a:t>bối</a:t>
            </a:r>
            <a:r>
              <a:rPr lang="en-US" dirty="0" smtClean="0"/>
              <a:t> </a:t>
            </a:r>
            <a:r>
              <a:rPr lang="en-US" dirty="0" err="1" smtClean="0"/>
              <a:t>cảnh</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sự</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nhanh</a:t>
            </a:r>
            <a:r>
              <a:rPr lang="en-US" dirty="0" smtClean="0"/>
              <a:t> </a:t>
            </a:r>
            <a:r>
              <a:rPr lang="en-US" dirty="0" err="1" smtClean="0"/>
              <a:t>chóng</a:t>
            </a:r>
            <a:r>
              <a:rPr lang="en-US" dirty="0" smtClean="0"/>
              <a:t> </a:t>
            </a:r>
            <a:r>
              <a:rPr lang="en-US" dirty="0" err="1" smtClean="0"/>
              <a:t>về</a:t>
            </a:r>
            <a:r>
              <a:rPr lang="en-US" dirty="0" smtClean="0"/>
              <a:t> </a:t>
            </a:r>
            <a:r>
              <a:rPr lang="en-US" dirty="0" err="1" smtClean="0"/>
              <a:t>những</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xã</a:t>
            </a:r>
            <a:r>
              <a:rPr lang="en-US" dirty="0" smtClean="0"/>
              <a:t> </a:t>
            </a:r>
            <a:r>
              <a:rPr lang="en-US" dirty="0" err="1" smtClean="0"/>
              <a:t>hội</a:t>
            </a:r>
            <a:r>
              <a:rPr lang="en-US" dirty="0" smtClean="0"/>
              <a:t> </a:t>
            </a:r>
            <a:r>
              <a:rPr lang="en-US" dirty="0" err="1" smtClean="0"/>
              <a:t>khác</a:t>
            </a:r>
            <a:r>
              <a:rPr lang="en-US" dirty="0" smtClean="0"/>
              <a:t> </a:t>
            </a:r>
            <a:r>
              <a:rPr lang="en-US" dirty="0" err="1" smtClean="0"/>
              <a:t>nhau</a:t>
            </a:r>
            <a:r>
              <a:rPr lang="en-US" dirty="0" smtClean="0"/>
              <a:t>, </a:t>
            </a:r>
            <a:r>
              <a:rPr lang="en-US" dirty="0" err="1" smtClean="0"/>
              <a:t>như</a:t>
            </a:r>
            <a:r>
              <a:rPr lang="en-US" dirty="0" smtClean="0"/>
              <a:t>: </a:t>
            </a:r>
            <a:r>
              <a:rPr lang="en-US" dirty="0" err="1" smtClean="0"/>
              <a:t>sự</a:t>
            </a:r>
            <a:r>
              <a:rPr lang="en-US" dirty="0" smtClean="0"/>
              <a:t> </a:t>
            </a:r>
            <a:r>
              <a:rPr lang="en-US" dirty="0" err="1" smtClean="0"/>
              <a:t>xâm</a:t>
            </a:r>
            <a:r>
              <a:rPr lang="en-US" dirty="0" smtClean="0"/>
              <a:t> </a:t>
            </a:r>
            <a:r>
              <a:rPr lang="en-US" dirty="0" err="1" smtClean="0"/>
              <a:t>nhập</a:t>
            </a:r>
            <a:r>
              <a:rPr lang="en-US" dirty="0" smtClean="0"/>
              <a:t> </a:t>
            </a:r>
            <a:r>
              <a:rPr lang="en-US" dirty="0" err="1" smtClean="0"/>
              <a:t>vào</a:t>
            </a:r>
            <a:r>
              <a:rPr lang="en-US" dirty="0" smtClean="0"/>
              <a:t> </a:t>
            </a:r>
            <a:r>
              <a:rPr lang="en-US" dirty="0" err="1" smtClean="0"/>
              <a:t>thị</a:t>
            </a:r>
            <a:r>
              <a:rPr lang="en-US" dirty="0" smtClean="0"/>
              <a:t> </a:t>
            </a:r>
            <a:r>
              <a:rPr lang="en-US" dirty="0" err="1" smtClean="0"/>
              <a:t>trường</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sự</a:t>
            </a:r>
            <a:r>
              <a:rPr lang="en-US" dirty="0" smtClean="0"/>
              <a:t> </a:t>
            </a:r>
            <a:r>
              <a:rPr lang="en-US" dirty="0" err="1" smtClean="0"/>
              <a:t>tăng</a:t>
            </a:r>
            <a:r>
              <a:rPr lang="en-US" dirty="0" smtClean="0"/>
              <a:t> </a:t>
            </a:r>
            <a:r>
              <a:rPr lang="en-US" dirty="0" err="1" smtClean="0"/>
              <a:t>lên</a:t>
            </a:r>
            <a:r>
              <a:rPr lang="en-US" dirty="0" smtClean="0"/>
              <a:t> </a:t>
            </a:r>
            <a:r>
              <a:rPr lang="en-US" dirty="0" err="1" smtClean="0"/>
              <a:t>của</a:t>
            </a:r>
            <a:r>
              <a:rPr lang="en-US" dirty="0" smtClean="0"/>
              <a:t> </a:t>
            </a:r>
            <a:r>
              <a:rPr lang="en-US" dirty="0" err="1" smtClean="0"/>
              <a:t>xuất</a:t>
            </a:r>
            <a:r>
              <a:rPr lang="en-US" dirty="0" smtClean="0"/>
              <a:t> </a:t>
            </a:r>
            <a:r>
              <a:rPr lang="en-US" dirty="0" err="1" smtClean="0"/>
              <a:t>khẩu</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và</a:t>
            </a:r>
            <a:r>
              <a:rPr lang="en-US" dirty="0" smtClean="0"/>
              <a:t> </a:t>
            </a:r>
            <a:r>
              <a:rPr lang="en-US" dirty="0" err="1" smtClean="0"/>
              <a:t>các</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của</a:t>
            </a:r>
            <a:r>
              <a:rPr lang="en-US" dirty="0" smtClean="0"/>
              <a:t> </a:t>
            </a:r>
            <a:r>
              <a:rPr lang="en-US" dirty="0" err="1" smtClean="0"/>
              <a:t>nhà</a:t>
            </a:r>
            <a:r>
              <a:rPr lang="en-US" dirty="0" smtClean="0"/>
              <a:t> </a:t>
            </a:r>
            <a:r>
              <a:rPr lang="en-US" dirty="0" err="1" smtClean="0"/>
              <a:t>nước</a:t>
            </a:r>
            <a:r>
              <a:rPr lang="en-US" dirty="0" smtClean="0"/>
              <a:t>, </a:t>
            </a:r>
            <a:r>
              <a:rPr lang="en-US" dirty="0" err="1" smtClean="0"/>
              <a:t>đã</a:t>
            </a:r>
            <a:r>
              <a:rPr lang="en-US" dirty="0" smtClean="0"/>
              <a:t> </a:t>
            </a:r>
            <a:r>
              <a:rPr lang="en-US" dirty="0" err="1" smtClean="0"/>
              <a:t>giảm</a:t>
            </a:r>
            <a:r>
              <a:rPr lang="en-US" dirty="0" smtClean="0"/>
              <a:t> </a:t>
            </a:r>
            <a:r>
              <a:rPr lang="en-US" dirty="0" err="1" smtClean="0"/>
              <a:t>thiểu</a:t>
            </a:r>
            <a:r>
              <a:rPr lang="en-US" dirty="0" smtClean="0"/>
              <a:t> </a:t>
            </a:r>
            <a:r>
              <a:rPr lang="en-US" dirty="0" err="1" smtClean="0"/>
              <a:t>những</a:t>
            </a:r>
            <a:r>
              <a:rPr lang="en-US" dirty="0" smtClean="0"/>
              <a:t> </a:t>
            </a:r>
            <a:r>
              <a:rPr lang="en-US" dirty="0" err="1" smtClean="0"/>
              <a:t>mối</a:t>
            </a:r>
            <a:r>
              <a:rPr lang="en-US" dirty="0" smtClean="0"/>
              <a:t> </a:t>
            </a:r>
            <a:r>
              <a:rPr lang="en-US" dirty="0" err="1" smtClean="0"/>
              <a:t>đe</a:t>
            </a:r>
            <a:r>
              <a:rPr lang="en-US" dirty="0" smtClean="0"/>
              <a:t> </a:t>
            </a:r>
            <a:r>
              <a:rPr lang="en-US" dirty="0" err="1" smtClean="0"/>
              <a:t>dọa</a:t>
            </a:r>
            <a:r>
              <a:rPr lang="en-US" dirty="0" smtClean="0"/>
              <a:t> </a:t>
            </a:r>
            <a:r>
              <a:rPr lang="en-US" dirty="0" err="1" smtClean="0"/>
              <a:t>của</a:t>
            </a:r>
            <a:r>
              <a:rPr lang="en-US" dirty="0" smtClean="0"/>
              <a:t> </a:t>
            </a:r>
            <a:r>
              <a:rPr lang="en-US" dirty="0" err="1" smtClean="0"/>
              <a:t>thiên</a:t>
            </a:r>
            <a:r>
              <a:rPr lang="en-US" dirty="0" smtClean="0"/>
              <a:t> tai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a:t>
            </a:r>
            <a:r>
              <a:rPr lang="en-US" dirty="0" err="1" smtClean="0"/>
              <a:t>khí</a:t>
            </a:r>
            <a:r>
              <a:rPr lang="en-US" dirty="0" smtClean="0"/>
              <a:t> </a:t>
            </a:r>
            <a:r>
              <a:rPr lang="en-US" dirty="0" err="1" smtClean="0"/>
              <a:t>hậu</a:t>
            </a:r>
            <a:r>
              <a:rPr lang="en-US" dirty="0" smtClean="0"/>
              <a:t>.  </a:t>
            </a:r>
            <a:endParaRPr lang="en-GB" dirty="0"/>
          </a:p>
        </p:txBody>
      </p:sp>
      <p:sp>
        <p:nvSpPr>
          <p:cNvPr id="2" name="Titel 1"/>
          <p:cNvSpPr>
            <a:spLocks noGrp="1"/>
          </p:cNvSpPr>
          <p:nvPr>
            <p:ph type="title"/>
          </p:nvPr>
        </p:nvSpPr>
        <p:spPr/>
        <p:txBody>
          <a:bodyPr/>
          <a:lstStyle/>
          <a:p>
            <a:r>
              <a:rPr lang="en-GB" dirty="0" smtClean="0"/>
              <a:t>Kết luận</a:t>
            </a:r>
            <a:endParaRPr lang="en-GB" dirty="0"/>
          </a:p>
        </p:txBody>
      </p:sp>
    </p:spTree>
    <p:extLst>
      <p:ext uri="{BB962C8B-B14F-4D97-AF65-F5344CB8AC3E}">
        <p14:creationId xmlns:p14="http://schemas.microsoft.com/office/powerpoint/2010/main" val="1967381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algn="just"/>
            <a:r>
              <a:rPr lang="en-US" dirty="0" err="1" smtClean="0"/>
              <a:t>Đòi</a:t>
            </a:r>
            <a:r>
              <a:rPr lang="en-US" dirty="0" smtClean="0"/>
              <a:t> </a:t>
            </a:r>
            <a:r>
              <a:rPr lang="en-US" dirty="0" err="1" smtClean="0"/>
              <a:t>hỏi</a:t>
            </a:r>
            <a:r>
              <a:rPr lang="en-US" dirty="0" smtClean="0"/>
              <a:t> </a:t>
            </a:r>
            <a:r>
              <a:rPr lang="en-US" dirty="0" err="1" smtClean="0"/>
              <a:t>nhiều</a:t>
            </a:r>
            <a:r>
              <a:rPr lang="en-US" dirty="0" smtClean="0"/>
              <a:t> </a:t>
            </a:r>
            <a:r>
              <a:rPr lang="en-US" dirty="0" err="1" smtClean="0"/>
              <a:t>hơn</a:t>
            </a:r>
            <a:r>
              <a:rPr lang="en-US" dirty="0" smtClean="0"/>
              <a:t> </a:t>
            </a:r>
            <a:r>
              <a:rPr lang="en-US" dirty="0" err="1" smtClean="0"/>
              <a:t>nữa</a:t>
            </a:r>
            <a:r>
              <a:rPr lang="en-US" dirty="0" smtClean="0"/>
              <a:t> </a:t>
            </a:r>
            <a:r>
              <a:rPr lang="en-US" dirty="0" err="1" smtClean="0"/>
              <a:t>từ</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bối</a:t>
            </a:r>
            <a:r>
              <a:rPr lang="en-US" dirty="0" smtClean="0"/>
              <a:t> </a:t>
            </a:r>
            <a:r>
              <a:rPr lang="en-US" dirty="0" err="1" smtClean="0"/>
              <a:t>cảnh</a:t>
            </a:r>
            <a:r>
              <a:rPr lang="en-US" dirty="0" smtClean="0"/>
              <a:t> </a:t>
            </a:r>
            <a:r>
              <a:rPr lang="en-US" dirty="0" err="1"/>
              <a:t>của các</a:t>
            </a:r>
            <a:r>
              <a:rPr lang="en-US" dirty="0" smtClean="0"/>
              <a:t> </a:t>
            </a:r>
            <a:r>
              <a:rPr lang="en-US" dirty="0" err="1" smtClean="0"/>
              <a:t>quan</a:t>
            </a:r>
            <a:r>
              <a:rPr lang="en-US" dirty="0" smtClean="0"/>
              <a:t> </a:t>
            </a:r>
            <a:r>
              <a:rPr lang="en-US" dirty="0" err="1" smtClean="0"/>
              <a:t>hệ</a:t>
            </a:r>
            <a:r>
              <a:rPr lang="en-US" dirty="0" smtClean="0"/>
              <a:t> </a:t>
            </a:r>
            <a:r>
              <a:rPr lang="en-US" dirty="0" err="1"/>
              <a:t>khí hậu liên quan đến </a:t>
            </a:r>
            <a:r>
              <a:rPr lang="en-US" dirty="0" err="1" smtClean="0"/>
              <a:t>thiên</a:t>
            </a:r>
            <a:r>
              <a:rPr lang="en-US" dirty="0" smtClean="0"/>
              <a:t> tai </a:t>
            </a:r>
            <a:r>
              <a:rPr lang="en-US" dirty="0" smtClean="0"/>
              <a:t>và</a:t>
            </a:r>
            <a:r>
              <a:rPr lang="en-US" dirty="0" smtClean="0"/>
              <a:t> </a:t>
            </a:r>
            <a:r>
              <a:rPr lang="en-US" dirty="0" err="1" smtClean="0"/>
              <a:t>các</a:t>
            </a:r>
            <a:r>
              <a:rPr lang="en-US" dirty="0" smtClean="0"/>
              <a:t> </a:t>
            </a:r>
            <a:r>
              <a:rPr lang="en-US" dirty="0" err="1" smtClean="0"/>
              <a:t>tác</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toàn</a:t>
            </a:r>
            <a:r>
              <a:rPr lang="en-US" dirty="0" smtClean="0"/>
              <a:t> </a:t>
            </a:r>
            <a:r>
              <a:rPr lang="en-US" dirty="0" err="1" smtClean="0"/>
              <a:t>cầu</a:t>
            </a:r>
            <a:r>
              <a:rPr lang="en-US" dirty="0" smtClean="0"/>
              <a:t> </a:t>
            </a:r>
            <a:r>
              <a:rPr lang="en-US" dirty="0" err="1" smtClean="0"/>
              <a:t>hóa</a:t>
            </a:r>
            <a:r>
              <a:rPr lang="en-US" dirty="0" smtClean="0"/>
              <a:t>, </a:t>
            </a:r>
            <a:r>
              <a:rPr lang="en-US" dirty="0" err="1" smtClean="0"/>
              <a:t>cũng</a:t>
            </a:r>
            <a:r>
              <a:rPr lang="en-US" dirty="0" smtClean="0"/>
              <a:t> </a:t>
            </a:r>
            <a:r>
              <a:rPr lang="en-US" dirty="0" err="1" smtClean="0"/>
              <a:t>như</a:t>
            </a:r>
            <a:r>
              <a:rPr lang="en-US" dirty="0" smtClean="0"/>
              <a:t> </a:t>
            </a:r>
            <a:r>
              <a:rPr lang="en-US" dirty="0" err="1" smtClean="0"/>
              <a:t>các</a:t>
            </a:r>
            <a:r>
              <a:rPr lang="en-US" dirty="0" smtClean="0"/>
              <a:t> </a:t>
            </a:r>
            <a:r>
              <a:rPr lang="en-US" dirty="0" err="1" smtClean="0"/>
              <a:t>chỉnh</a:t>
            </a:r>
            <a:r>
              <a:rPr lang="en-US" dirty="0" smtClean="0"/>
              <a:t> </a:t>
            </a:r>
            <a:r>
              <a:rPr lang="en-US" dirty="0" err="1" smtClean="0"/>
              <a:t>sách</a:t>
            </a:r>
            <a:r>
              <a:rPr lang="en-US" dirty="0" smtClean="0"/>
              <a:t> </a:t>
            </a:r>
            <a:r>
              <a:rPr lang="en-US" dirty="0" err="1" smtClean="0"/>
              <a:t>của</a:t>
            </a:r>
            <a:r>
              <a:rPr lang="en-US" dirty="0" smtClean="0"/>
              <a:t> </a:t>
            </a:r>
            <a:r>
              <a:rPr lang="en-US" dirty="0" err="1" smtClean="0"/>
              <a:t>nhà</a:t>
            </a:r>
            <a:r>
              <a:rPr lang="en-US" dirty="0" smtClean="0"/>
              <a:t> </a:t>
            </a:r>
            <a:r>
              <a:rPr lang="en-US" dirty="0" err="1" smtClean="0"/>
              <a:t>nước</a:t>
            </a:r>
            <a:r>
              <a:rPr lang="en-US" dirty="0" smtClean="0"/>
              <a:t>.</a:t>
            </a:r>
          </a:p>
          <a:p>
            <a:pPr marL="0" indent="0" algn="just">
              <a:buNone/>
            </a:pPr>
            <a:r>
              <a:rPr lang="en-US" dirty="0" err="1" smtClean="0"/>
              <a:t>Cảm</a:t>
            </a:r>
            <a:r>
              <a:rPr lang="en-US" dirty="0" smtClean="0"/>
              <a:t> </a:t>
            </a:r>
            <a:r>
              <a:rPr lang="en-US" dirty="0" err="1" smtClean="0"/>
              <a:t>ơn</a:t>
            </a:r>
            <a:r>
              <a:rPr lang="en-US" dirty="0" smtClean="0"/>
              <a:t> </a:t>
            </a:r>
            <a:r>
              <a:rPr lang="en-US" dirty="0" err="1" smtClean="0"/>
              <a:t>vì</a:t>
            </a:r>
            <a:r>
              <a:rPr lang="en-US" dirty="0" smtClean="0"/>
              <a:t> </a:t>
            </a:r>
            <a:r>
              <a:rPr lang="en-US" dirty="0" err="1" smtClean="0"/>
              <a:t>đã</a:t>
            </a:r>
            <a:r>
              <a:rPr lang="en-US" dirty="0" smtClean="0"/>
              <a:t> </a:t>
            </a:r>
            <a:r>
              <a:rPr lang="en-US" dirty="0" err="1" smtClean="0"/>
              <a:t>lắng</a:t>
            </a:r>
            <a:r>
              <a:rPr lang="en-US" dirty="0" smtClean="0"/>
              <a:t> </a:t>
            </a:r>
            <a:r>
              <a:rPr lang="en-US" dirty="0" err="1" smtClean="0"/>
              <a:t>nghe</a:t>
            </a:r>
            <a:endParaRPr lang="en-US" dirty="0" smtClean="0"/>
          </a:p>
          <a:p>
            <a:pPr algn="just"/>
            <a:endParaRPr lang="en-GB" dirty="0"/>
          </a:p>
        </p:txBody>
      </p:sp>
      <p:sp>
        <p:nvSpPr>
          <p:cNvPr id="2" name="Titel 1"/>
          <p:cNvSpPr>
            <a:spLocks noGrp="1"/>
          </p:cNvSpPr>
          <p:nvPr>
            <p:ph type="title"/>
          </p:nvPr>
        </p:nvSpPr>
        <p:spPr/>
        <p:txBody>
          <a:bodyPr/>
          <a:lstStyle/>
          <a:p>
            <a:r>
              <a:rPr lang="en-GB" dirty="0" smtClean="0"/>
              <a:t>Lời kết </a:t>
            </a:r>
            <a:endParaRPr lang="en-GB" dirty="0"/>
          </a:p>
        </p:txBody>
      </p:sp>
      <p:pic>
        <p:nvPicPr>
          <p:cNvPr id="5122" name="Picture 2" descr="C:\Users\Mogens\AppData\Local\Microsoft\Windows\INetCache\IE\S4M3Y4O9\wink-98461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5" y="404664"/>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Mogens\AppData\Local\Microsoft\Windows\INetCache\IE\5GG1OFEK\original_smiley_fac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7" y="4509120"/>
            <a:ext cx="2016224" cy="1777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864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123"/>
                                        </p:tgtEl>
                                        <p:attrNameLst>
                                          <p:attrName>style.visibility</p:attrName>
                                        </p:attrNameLst>
                                      </p:cBhvr>
                                      <p:to>
                                        <p:strVal val="visible"/>
                                      </p:to>
                                    </p:set>
                                    <p:animEffect transition="in" filter="fade">
                                      <p:cBhvr>
                                        <p:cTn id="19" dur="1000"/>
                                        <p:tgtEl>
                                          <p:spTgt spid="5123"/>
                                        </p:tgtEl>
                                      </p:cBhvr>
                                    </p:animEffect>
                                    <p:anim calcmode="lin" valueType="num">
                                      <p:cBhvr>
                                        <p:cTn id="20" dur="1000" fill="hold"/>
                                        <p:tgtEl>
                                          <p:spTgt spid="5123"/>
                                        </p:tgtEl>
                                        <p:attrNameLst>
                                          <p:attrName>ppt_x</p:attrName>
                                        </p:attrNameLst>
                                      </p:cBhvr>
                                      <p:tavLst>
                                        <p:tav tm="0">
                                          <p:val>
                                            <p:strVal val="#ppt_x"/>
                                          </p:val>
                                        </p:tav>
                                        <p:tav tm="100000">
                                          <p:val>
                                            <p:strVal val="#ppt_x"/>
                                          </p:val>
                                        </p:tav>
                                      </p:tavLst>
                                    </p:anim>
                                    <p:anim calcmode="lin" valueType="num">
                                      <p:cBhvr>
                                        <p:cTn id="21"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00200"/>
            <a:ext cx="8229600" cy="4925144"/>
          </a:xfrm>
        </p:spPr>
        <p:txBody>
          <a:bodyPr/>
          <a:lstStyle/>
          <a:p>
            <a:r>
              <a:rPr lang="en-US"/>
              <a:t>Ba tỉnh mà chúng tôi nghiên cứu đều rất dễ bị tác động của thiên tai như: bão, lũ lụt, hạn hán, nước biển dâng, ...</a:t>
            </a:r>
            <a:endParaRPr lang="en-US" dirty="0"/>
          </a:p>
          <a:p>
            <a:r>
              <a:rPr lang="en-US"/>
              <a:t>Khả năng các thiên tai trở thành thảm họa phụ thuộc vào năng lực thích ứng của xã hội</a:t>
            </a:r>
          </a:p>
          <a:p>
            <a:r>
              <a:rPr lang="en-GB" b="1" dirty="0" err="1" smtClean="0"/>
              <a:t>dr</a:t>
            </a:r>
            <a:r>
              <a:rPr lang="en-GB" b="1" dirty="0" smtClean="0"/>
              <a:t> = h x ((v/c) – m)</a:t>
            </a:r>
          </a:p>
          <a:p>
            <a:pPr lvl="1"/>
            <a:r>
              <a:rPr lang="en-GB" dirty="0" err="1"/>
              <a:t>d</a:t>
            </a:r>
            <a:r>
              <a:rPr lang="en-GB" dirty="0" err="1" smtClean="0"/>
              <a:t>r</a:t>
            </a:r>
            <a:r>
              <a:rPr lang="en-GB" dirty="0" smtClean="0"/>
              <a:t> = rủi ro thiên tai </a:t>
            </a:r>
          </a:p>
          <a:p>
            <a:pPr lvl="1"/>
            <a:r>
              <a:rPr lang="en-GB" dirty="0" smtClean="0"/>
              <a:t>h = </a:t>
            </a:r>
            <a:r>
              <a:rPr lang="en-US"/>
              <a:t>mức độ nghiêm trọng của thiên tai</a:t>
            </a:r>
            <a:endParaRPr lang="en-GB" dirty="0"/>
          </a:p>
          <a:p>
            <a:pPr lvl="1"/>
            <a:r>
              <a:rPr lang="en-GB" dirty="0" smtClean="0"/>
              <a:t>v = </a:t>
            </a:r>
            <a:r>
              <a:rPr lang="en-US"/>
              <a:t>tính dễ bị tổn thương</a:t>
            </a:r>
            <a:endParaRPr lang="en-GB" dirty="0"/>
          </a:p>
          <a:p>
            <a:pPr lvl="1"/>
            <a:r>
              <a:rPr lang="en-GB" dirty="0" smtClean="0"/>
              <a:t>c = </a:t>
            </a:r>
            <a:r>
              <a:rPr lang="en-US"/>
              <a:t>năng lực thích ứng của hộ gia đình</a:t>
            </a:r>
            <a:endParaRPr lang="en-GB" dirty="0" smtClean="0"/>
          </a:p>
          <a:p>
            <a:pPr lvl="1"/>
            <a:r>
              <a:rPr lang="en-GB" dirty="0"/>
              <a:t>m</a:t>
            </a:r>
            <a:r>
              <a:rPr lang="en-GB" dirty="0" smtClean="0"/>
              <a:t> = </a:t>
            </a:r>
            <a:r>
              <a:rPr lang="en-US"/>
              <a:t>năng lực của chính quyền</a:t>
            </a:r>
            <a:endParaRPr lang="en-GB" dirty="0"/>
          </a:p>
        </p:txBody>
      </p:sp>
      <p:sp>
        <p:nvSpPr>
          <p:cNvPr id="2" name="Titel 1"/>
          <p:cNvSpPr>
            <a:spLocks noGrp="1"/>
          </p:cNvSpPr>
          <p:nvPr>
            <p:ph type="title"/>
          </p:nvPr>
        </p:nvSpPr>
        <p:spPr>
          <a:xfrm>
            <a:off x="107504" y="338328"/>
            <a:ext cx="8964488" cy="1252728"/>
          </a:xfrm>
        </p:spPr>
        <p:txBody>
          <a:bodyPr>
            <a:normAutofit fontScale="90000"/>
          </a:bodyPr>
          <a:lstStyle/>
          <a:p>
            <a:r>
              <a:rPr lang="en-GB" dirty="0" smtClean="0"/>
              <a:t>Khi nào thì thiên tai trở thành thảm hoạ?</a:t>
            </a:r>
            <a:endParaRPr lang="en-GB" dirty="0"/>
          </a:p>
        </p:txBody>
      </p:sp>
    </p:spTree>
    <p:extLst>
      <p:ext uri="{BB962C8B-B14F-4D97-AF65-F5344CB8AC3E}">
        <p14:creationId xmlns:p14="http://schemas.microsoft.com/office/powerpoint/2010/main" val="6856777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en-GB" dirty="0" smtClean="0"/>
              <a:t>Chính phủ đã đưa ra Chương trình mục tiêu quốc gia về phát triển nông thôn mới từ năm 2009-2010.</a:t>
            </a:r>
          </a:p>
          <a:p>
            <a:r>
              <a:rPr lang="en-GB" dirty="0" smtClean="0"/>
              <a:t>Các yếu tố toàn cầu hoá:</a:t>
            </a:r>
          </a:p>
          <a:p>
            <a:pPr lvl="1"/>
            <a:r>
              <a:rPr lang="en-GB" dirty="0" err="1"/>
              <a:t>Sự </a:t>
            </a:r>
            <a:r>
              <a:rPr lang="en-GB" dirty="0" err="1"/>
              <a:t>xâm nhập nhanh </a:t>
            </a:r>
            <a:r>
              <a:rPr lang="en-GB" dirty="0" err="1"/>
              <a:t>của cơ chế thị trường</a:t>
            </a:r>
            <a:endParaRPr lang="en-GB" dirty="0" smtClean="0">
              <a:solidFill>
                <a:srgbClr val="FF0000"/>
              </a:solidFill>
            </a:endParaRPr>
          </a:p>
          <a:p>
            <a:pPr lvl="1"/>
            <a:r>
              <a:rPr lang="en-GB" dirty="0" err="1" smtClean="0"/>
              <a:t>Xuất</a:t>
            </a:r>
            <a:r>
              <a:rPr lang="en-GB" dirty="0" smtClean="0"/>
              <a:t> khẩu lao động</a:t>
            </a:r>
          </a:p>
          <a:p>
            <a:pPr lvl="1"/>
            <a:r>
              <a:rPr lang="en-GB" dirty="0" smtClean="0"/>
              <a:t>Phi nông nghiệp hoá</a:t>
            </a:r>
            <a:endParaRPr lang="en-GB" dirty="0"/>
          </a:p>
        </p:txBody>
      </p:sp>
      <p:sp>
        <p:nvSpPr>
          <p:cNvPr id="2" name="Titel 1"/>
          <p:cNvSpPr>
            <a:spLocks noGrp="1"/>
          </p:cNvSpPr>
          <p:nvPr>
            <p:ph type="title"/>
          </p:nvPr>
        </p:nvSpPr>
        <p:spPr/>
        <p:txBody>
          <a:bodyPr>
            <a:normAutofit/>
          </a:bodyPr>
          <a:lstStyle/>
          <a:p>
            <a:r>
              <a:rPr lang="en-GB" sz="3600" dirty="0" smtClean="0"/>
              <a:t>Các yếu tố tác động đến năng lực xã hội trong việc thích ứng với </a:t>
            </a:r>
            <a:r>
              <a:rPr lang="en-GB" sz="3600" dirty="0" smtClean="0"/>
              <a:t>B</a:t>
            </a:r>
            <a:r>
              <a:rPr lang="en-GB" sz="3600" dirty="0" smtClean="0"/>
              <a:t>iến đổi khí hậu</a:t>
            </a:r>
            <a:endParaRPr lang="en-GB" sz="3600" dirty="0"/>
          </a:p>
        </p:txBody>
      </p:sp>
    </p:spTree>
    <p:extLst>
      <p:ext uri="{BB962C8B-B14F-4D97-AF65-F5344CB8AC3E}">
        <p14:creationId xmlns:p14="http://schemas.microsoft.com/office/powerpoint/2010/main" val="3942354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744216"/>
            <a:ext cx="8229600" cy="4493096"/>
          </a:xfrm>
        </p:spPr>
        <p:txBody>
          <a:bodyPr>
            <a:normAutofit/>
          </a:bodyPr>
          <a:lstStyle/>
          <a:p>
            <a:r>
              <a:rPr lang="en-US" dirty="0" smtClean="0"/>
              <a:t>Phát triển kinh tế nông </a:t>
            </a:r>
            <a:r>
              <a:rPr lang="en-US" dirty="0" err="1" smtClean="0"/>
              <a:t>thôn</a:t>
            </a:r>
            <a:r>
              <a:rPr lang="en-US" dirty="0" smtClean="0"/>
              <a:t> </a:t>
            </a:r>
            <a:r>
              <a:rPr lang="en-US" dirty="0" err="1" smtClean="0"/>
              <a:t>nhằm</a:t>
            </a:r>
            <a:r>
              <a:rPr lang="en-US" dirty="0"/>
              <a:t> cải thiện đời sống tinh thần và vật chất của </a:t>
            </a:r>
            <a:r>
              <a:rPr lang="en-US" dirty="0"/>
              <a:t>người dân ở </a:t>
            </a:r>
            <a:r>
              <a:rPr lang="en-US" dirty="0"/>
              <a:t>nông </a:t>
            </a:r>
            <a:r>
              <a:rPr lang="en-US" dirty="0"/>
              <a:t>thôn</a:t>
            </a:r>
            <a:r>
              <a:rPr lang="en-US" dirty="0"/>
              <a:t>;</a:t>
            </a:r>
          </a:p>
          <a:p>
            <a:r>
              <a:rPr lang="en-US" dirty="0" smtClean="0"/>
              <a:t>Sự phát </a:t>
            </a:r>
            <a:r>
              <a:rPr lang="en-US" dirty="0" smtClean="0"/>
              <a:t>triển</a:t>
            </a:r>
            <a:r>
              <a:rPr lang="en-US" dirty="0" smtClean="0"/>
              <a:t> của </a:t>
            </a:r>
            <a:r>
              <a:rPr lang="en-US" dirty="0"/>
              <a:t>c</a:t>
            </a:r>
            <a:r>
              <a:rPr lang="en-US" dirty="0" smtClean="0"/>
              <a:t>ác vùng nông thôn gắn liền nông nghiệp với sự phát triển nhanh của công nghiệp, dịch vụ và vùng thành thị;</a:t>
            </a:r>
            <a:endParaRPr lang="en-US" dirty="0"/>
          </a:p>
          <a:p>
            <a:r>
              <a:rPr lang="en-US" dirty="0" smtClean="0"/>
              <a:t>Hiện đại hoá cơ sở hạ tầng kinh tế xã hội – Bảo tồn các nét văn hóa đặc trưng;</a:t>
            </a:r>
            <a:endParaRPr lang="en-US" dirty="0"/>
          </a:p>
          <a:p>
            <a:r>
              <a:rPr lang="en-US" dirty="0" smtClean="0"/>
              <a:t>Đảm bảo một môi trường sinh thái xanh, sạch, </a:t>
            </a:r>
            <a:r>
              <a:rPr lang="en-US" dirty="0" err="1" smtClean="0"/>
              <a:t>đẹp</a:t>
            </a:r>
            <a:r>
              <a:rPr lang="en-US" dirty="0" smtClean="0"/>
              <a:t>;</a:t>
            </a:r>
          </a:p>
          <a:p>
            <a:r>
              <a:rPr lang="en-US" dirty="0" smtClean="0"/>
              <a:t>Nâng cao chất lượng của hệ thống chính quyền, chính sách quản lý tốt</a:t>
            </a:r>
            <a:endParaRPr lang="en-GB" dirty="0"/>
          </a:p>
        </p:txBody>
      </p:sp>
      <p:sp>
        <p:nvSpPr>
          <p:cNvPr id="2" name="Titel 1"/>
          <p:cNvSpPr>
            <a:spLocks noGrp="1"/>
          </p:cNvSpPr>
          <p:nvPr>
            <p:ph type="title"/>
          </p:nvPr>
        </p:nvSpPr>
        <p:spPr/>
        <p:txBody>
          <a:bodyPr>
            <a:normAutofit fontScale="90000"/>
          </a:bodyPr>
          <a:lstStyle/>
          <a:p>
            <a:r>
              <a:rPr lang="en-GB" dirty="0" smtClean="0"/>
              <a:t>Chương trình mục tiêu Quốc gia về phát triển nông thôn mới</a:t>
            </a:r>
            <a:endParaRPr lang="en-GB" dirty="0"/>
          </a:p>
        </p:txBody>
      </p:sp>
    </p:spTree>
    <p:extLst>
      <p:ext uri="{BB962C8B-B14F-4D97-AF65-F5344CB8AC3E}">
        <p14:creationId xmlns:p14="http://schemas.microsoft.com/office/powerpoint/2010/main" val="3583736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683568" y="2348880"/>
            <a:ext cx="7804389" cy="3600400"/>
          </a:xfrm>
        </p:spPr>
        <p:txBody>
          <a:bodyPr>
            <a:normAutofit fontScale="92500" lnSpcReduction="10000"/>
          </a:bodyPr>
          <a:lstStyle/>
          <a:p>
            <a:r>
              <a:rPr lang="en-US" dirty="0"/>
              <a:t>Dịch chuyển cơ cấu hệ thống</a:t>
            </a:r>
            <a:r>
              <a:rPr lang="en-US" dirty="0" smtClean="0"/>
              <a:t> sản xuất kinh tế và nông nghiệp</a:t>
            </a:r>
            <a:r>
              <a:rPr lang="en-US" dirty="0"/>
              <a:t>; </a:t>
            </a:r>
            <a:endParaRPr lang="en-US" dirty="0" smtClean="0"/>
          </a:p>
          <a:p>
            <a:r>
              <a:rPr lang="en-US" dirty="0" smtClean="0"/>
              <a:t>Tăng cường công tác khuyến nông</a:t>
            </a:r>
            <a:r>
              <a:rPr lang="en-US" dirty="0"/>
              <a:t>; </a:t>
            </a:r>
            <a:endParaRPr lang="en-US" dirty="0" smtClean="0"/>
          </a:p>
          <a:p>
            <a:r>
              <a:rPr lang="en-US" dirty="0" smtClean="0"/>
              <a:t>Nghiên cứu và </a:t>
            </a:r>
            <a:r>
              <a:rPr lang="en-US" dirty="0" smtClean="0"/>
              <a:t>áp </a:t>
            </a:r>
            <a:r>
              <a:rPr lang="en-US" dirty="0" smtClean="0"/>
              <a:t>dụng khoa học và công nghệ cao vào sản xuất</a:t>
            </a:r>
            <a:r>
              <a:rPr lang="en-US" dirty="0"/>
              <a:t>. </a:t>
            </a:r>
            <a:endParaRPr lang="en-US" dirty="0" smtClean="0"/>
          </a:p>
          <a:p>
            <a:r>
              <a:rPr lang="en-US" dirty="0" smtClean="0"/>
              <a:t>Cơ giới hoá nông nghiệp, giảm thiểu thiệt hại sau khi thu hoạch</a:t>
            </a:r>
            <a:r>
              <a:rPr lang="en-US" dirty="0"/>
              <a:t>.</a:t>
            </a:r>
          </a:p>
          <a:p>
            <a:r>
              <a:rPr lang="en-US" dirty="0" smtClean="0"/>
              <a:t>Bảo tồn và phát triển các làng nghề truyền thống</a:t>
            </a:r>
            <a:r>
              <a:rPr lang="en-US" dirty="0"/>
              <a:t>; </a:t>
            </a:r>
            <a:endParaRPr lang="en-US" dirty="0" smtClean="0"/>
          </a:p>
          <a:p>
            <a:r>
              <a:rPr lang="en-US" dirty="0" smtClean="0"/>
              <a:t>Cung cấp nguồn lao động nông nghiệp lành nghề, phát triển công nghiệp ở các vùng nông thôn, tạo việc làm và chuyển dịch nhanh cấu trúc nguồn nhân lực ở nông thôn.</a:t>
            </a:r>
            <a:r>
              <a:rPr lang="en-US" dirty="0"/>
              <a:t>.</a:t>
            </a:r>
            <a:endParaRPr lang="en-GB" dirty="0"/>
          </a:p>
        </p:txBody>
      </p:sp>
      <p:sp>
        <p:nvSpPr>
          <p:cNvPr id="2" name="Titel 1"/>
          <p:cNvSpPr>
            <a:spLocks noGrp="1"/>
          </p:cNvSpPr>
          <p:nvPr>
            <p:ph type="title"/>
          </p:nvPr>
        </p:nvSpPr>
        <p:spPr/>
        <p:txBody>
          <a:bodyPr>
            <a:normAutofit fontScale="90000"/>
          </a:bodyPr>
          <a:lstStyle/>
          <a:p>
            <a:r>
              <a:rPr lang="en-GB" dirty="0" smtClean="0"/>
              <a:t>Nội dung của chương trình phát triển nông thôn mới</a:t>
            </a:r>
            <a:endParaRPr lang="en-GB" dirty="0"/>
          </a:p>
        </p:txBody>
      </p:sp>
    </p:spTree>
    <p:extLst>
      <p:ext uri="{BB962C8B-B14F-4D97-AF65-F5344CB8AC3E}">
        <p14:creationId xmlns:p14="http://schemas.microsoft.com/office/powerpoint/2010/main" val="27552456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en-US" dirty="0"/>
              <a:t>Phát triển kinh tế hộ gia đình, kinh tế nông trại, các </a:t>
            </a:r>
            <a:r>
              <a:rPr lang="en-US" dirty="0"/>
              <a:t>tổ</a:t>
            </a:r>
            <a:r>
              <a:rPr lang="en-US" dirty="0"/>
              <a:t> hợp tác, hợp tác xã.</a:t>
            </a:r>
          </a:p>
          <a:p>
            <a:r>
              <a:rPr lang="en-US" dirty="0" smtClean="0"/>
              <a:t>Phát triển các doanh nghiệp vừa và nhỏ ở nông thôn</a:t>
            </a:r>
            <a:r>
              <a:rPr lang="en-US" dirty="0"/>
              <a:t>.</a:t>
            </a:r>
          </a:p>
          <a:p>
            <a:r>
              <a:rPr lang="en-US" dirty="0" smtClean="0"/>
              <a:t>Xây dựng cơ chế chính sách nhằm thúc đẩy liên kết kinh tế giữa các thành phần kinh tế ở nông thôn.</a:t>
            </a:r>
            <a:endParaRPr lang="en-GB" dirty="0"/>
          </a:p>
        </p:txBody>
      </p:sp>
      <p:sp>
        <p:nvSpPr>
          <p:cNvPr id="2" name="Titel 1"/>
          <p:cNvSpPr>
            <a:spLocks noGrp="1"/>
          </p:cNvSpPr>
          <p:nvPr>
            <p:ph type="title"/>
          </p:nvPr>
        </p:nvSpPr>
        <p:spPr/>
        <p:txBody>
          <a:bodyPr>
            <a:normAutofit fontScale="90000"/>
          </a:bodyPr>
          <a:lstStyle/>
          <a:p>
            <a:r>
              <a:rPr lang="en-GB" dirty="0" smtClean="0"/>
              <a:t>Nội dung của chương trình Phát triển nông thôn mới, tiếp.</a:t>
            </a:r>
            <a:endParaRPr lang="en-GB" dirty="0"/>
          </a:p>
        </p:txBody>
      </p:sp>
    </p:spTree>
    <p:extLst>
      <p:ext uri="{BB962C8B-B14F-4D97-AF65-F5344CB8AC3E}">
        <p14:creationId xmlns:p14="http://schemas.microsoft.com/office/powerpoint/2010/main" val="14152318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772816"/>
            <a:ext cx="9143999" cy="5153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a:xfrm>
            <a:off x="251520" y="188640"/>
            <a:ext cx="8229600" cy="1252728"/>
          </a:xfrm>
        </p:spPr>
        <p:txBody>
          <a:bodyPr/>
          <a:lstStyle/>
          <a:p>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5" y="260649"/>
            <a:ext cx="8208912"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7544" y="404664"/>
            <a:ext cx="8208912" cy="954107"/>
          </a:xfrm>
          <a:prstGeom prst="rect">
            <a:avLst/>
          </a:prstGeom>
          <a:solidFill>
            <a:srgbClr val="800000"/>
          </a:solidFill>
        </p:spPr>
        <p:txBody>
          <a:bodyPr wrap="square" rtlCol="0">
            <a:spAutoFit/>
          </a:bodyPr>
          <a:lstStyle/>
          <a:p>
            <a:pPr algn="ctr"/>
            <a:r>
              <a:rPr lang="en-US" sz="3200">
                <a:solidFill>
                  <a:srgbClr val="FFFF00"/>
                </a:solidFill>
              </a:rPr>
              <a:t>Cộng đồng dựa trên các tiếp cận từ trên xuống</a:t>
            </a:r>
          </a:p>
          <a:p>
            <a:pPr algn="ctr"/>
            <a:endParaRPr lang="en-US" sz="2400">
              <a:solidFill>
                <a:srgbClr val="FFFF00"/>
              </a:solidFill>
            </a:endParaRPr>
          </a:p>
        </p:txBody>
      </p:sp>
      <p:sp>
        <p:nvSpPr>
          <p:cNvPr id="4" name="Rectangle 3"/>
          <p:cNvSpPr/>
          <p:nvPr/>
        </p:nvSpPr>
        <p:spPr>
          <a:xfrm>
            <a:off x="467544" y="2204864"/>
            <a:ext cx="2088232" cy="432048"/>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a:solidFill>
                  <a:schemeClr val="tx1"/>
                </a:solidFill>
              </a:rPr>
              <a:t>Chính sách </a:t>
            </a:r>
            <a:r>
              <a:rPr lang="en-US" sz="1600" b="1">
                <a:solidFill>
                  <a:schemeClr val="tx1"/>
                </a:solidFill>
              </a:rPr>
              <a:t>Nhà nước</a:t>
            </a:r>
            <a:endParaRPr lang="en-US" sz="1600" b="1">
              <a:solidFill>
                <a:schemeClr val="tx1"/>
              </a:solidFill>
            </a:endParaRPr>
          </a:p>
        </p:txBody>
      </p:sp>
      <p:sp>
        <p:nvSpPr>
          <p:cNvPr id="6" name="Rectangle 5"/>
          <p:cNvSpPr/>
          <p:nvPr/>
        </p:nvSpPr>
        <p:spPr>
          <a:xfrm>
            <a:off x="395536" y="2852936"/>
            <a:ext cx="2232248" cy="10081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Phương pháp hộ trỡ( Tiền trợ cấp, Đào tạo , Giám sát ) </a:t>
            </a:r>
          </a:p>
        </p:txBody>
      </p:sp>
      <p:sp>
        <p:nvSpPr>
          <p:cNvPr id="7" name="Rectangle 6"/>
          <p:cNvSpPr/>
          <p:nvPr/>
        </p:nvSpPr>
        <p:spPr>
          <a:xfrm>
            <a:off x="179512" y="1844824"/>
            <a:ext cx="2736304" cy="36004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T</a:t>
            </a:r>
            <a:r>
              <a:rPr lang="en-US" b="1">
                <a:solidFill>
                  <a:srgbClr val="000000"/>
                </a:solidFill>
              </a:rPr>
              <a:t>iếp cận từ trên xuống</a:t>
            </a:r>
            <a:r>
              <a:rPr lang="en-US" b="1">
                <a:solidFill>
                  <a:srgbClr val="000000"/>
                </a:solidFill>
                <a:effectLst/>
              </a:rPr>
              <a:t> </a:t>
            </a:r>
            <a:endParaRPr lang="en-US" b="1">
              <a:solidFill>
                <a:srgbClr val="000000"/>
              </a:solidFill>
            </a:endParaRPr>
          </a:p>
        </p:txBody>
      </p:sp>
      <p:sp>
        <p:nvSpPr>
          <p:cNvPr id="8" name="Rectangle 7"/>
          <p:cNvSpPr/>
          <p:nvPr/>
        </p:nvSpPr>
        <p:spPr>
          <a:xfrm>
            <a:off x="4139952" y="3861048"/>
            <a:ext cx="4248472" cy="360040"/>
          </a:xfrm>
          <a:prstGeom prst="rect">
            <a:avLst/>
          </a:prstGeom>
          <a:solidFill>
            <a:srgbClr val="FDF2D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Tạo ra nhu cầu và động lực</a:t>
            </a:r>
            <a:endParaRPr lang="en-US" b="1">
              <a:solidFill>
                <a:srgbClr val="000000"/>
              </a:solidFill>
            </a:endParaRPr>
          </a:p>
        </p:txBody>
      </p:sp>
      <p:sp>
        <p:nvSpPr>
          <p:cNvPr id="9" name="Rectangle 8"/>
          <p:cNvSpPr/>
          <p:nvPr/>
        </p:nvSpPr>
        <p:spPr>
          <a:xfrm>
            <a:off x="0" y="4437112"/>
            <a:ext cx="2987824" cy="360040"/>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T</a:t>
            </a:r>
            <a:r>
              <a:rPr lang="en-US" b="1">
                <a:solidFill>
                  <a:srgbClr val="000000"/>
                </a:solidFill>
              </a:rPr>
              <a:t>iếp cận từ dưới lên</a:t>
            </a:r>
            <a:endParaRPr lang="en-US" b="1">
              <a:solidFill>
                <a:srgbClr val="000000"/>
              </a:solidFill>
            </a:endParaRPr>
          </a:p>
        </p:txBody>
      </p:sp>
      <p:sp>
        <p:nvSpPr>
          <p:cNvPr id="10" name="Rectangle 9"/>
          <p:cNvSpPr/>
          <p:nvPr/>
        </p:nvSpPr>
        <p:spPr>
          <a:xfrm>
            <a:off x="539552" y="4941168"/>
            <a:ext cx="1800200" cy="43204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Công đồng nông thôn </a:t>
            </a:r>
            <a:endParaRPr lang="en-US" b="1">
              <a:solidFill>
                <a:srgbClr val="000000"/>
              </a:solidFill>
            </a:endParaRPr>
          </a:p>
        </p:txBody>
      </p:sp>
      <p:sp>
        <p:nvSpPr>
          <p:cNvPr id="11" name="Rectangle 10"/>
          <p:cNvSpPr/>
          <p:nvPr/>
        </p:nvSpPr>
        <p:spPr>
          <a:xfrm>
            <a:off x="3131840" y="5085184"/>
            <a:ext cx="5184576" cy="360040"/>
          </a:xfrm>
          <a:prstGeom prst="rect">
            <a:avLst/>
          </a:prstGeom>
          <a:solidFill>
            <a:srgbClr val="F9D9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a:solidFill>
                  <a:srgbClr val="000000"/>
                </a:solidFill>
              </a:rPr>
              <a:t>( Tính liên tục của quá trình phát triển ) </a:t>
            </a:r>
            <a:endParaRPr lang="en-US" b="1">
              <a:solidFill>
                <a:srgbClr val="000000"/>
              </a:solidFill>
            </a:endParaRPr>
          </a:p>
        </p:txBody>
      </p:sp>
    </p:spTree>
    <p:extLst>
      <p:ext uri="{BB962C8B-B14F-4D97-AF65-F5344CB8AC3E}">
        <p14:creationId xmlns:p14="http://schemas.microsoft.com/office/powerpoint/2010/main" val="2800276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2082158"/>
            <a:ext cx="9144000" cy="4738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r>
              <a:rPr lang="en-GB" dirty="0"/>
              <a:t>Thực hiện </a:t>
            </a:r>
            <a:r>
              <a:rPr lang="en-GB" dirty="0"/>
              <a:t>từ trên xuống</a:t>
            </a:r>
          </a:p>
        </p:txBody>
      </p:sp>
    </p:spTree>
    <p:extLst>
      <p:ext uri="{BB962C8B-B14F-4D97-AF65-F5344CB8AC3E}">
        <p14:creationId xmlns:p14="http://schemas.microsoft.com/office/powerpoint/2010/main" val="16326160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8784976" cy="1569660"/>
          </a:xfrm>
          <a:prstGeom prst="rect">
            <a:avLst/>
          </a:prstGeom>
          <a:solidFill>
            <a:schemeClr val="accent5">
              <a:lumMod val="60000"/>
              <a:lumOff val="40000"/>
            </a:schemeClr>
          </a:solidFill>
        </p:spPr>
        <p:txBody>
          <a:bodyPr wrap="square" rtlCol="0">
            <a:spAutoFit/>
          </a:bodyPr>
          <a:lstStyle/>
          <a:p>
            <a:pPr algn="just"/>
            <a:r>
              <a:rPr lang="en-US" sz="2400"/>
              <a:t>Người nông dân sẽ tham gia như thế nào vào việc triển khai chương trình </a:t>
            </a:r>
            <a:r>
              <a:rPr lang="en-US" sz="2400"/>
              <a:t>này</a:t>
            </a:r>
            <a:r>
              <a:rPr lang="en-US" sz="2400"/>
              <a:t>? Làm thế nào để chúng ta đảm bảo được rằng người dân sẽ thực sự được hưởng lợi nhiều hơn từ chương trình mục tiêu quốc gia về phát triển nông thôn mới?</a:t>
            </a:r>
          </a:p>
        </p:txBody>
      </p:sp>
      <p:sp>
        <p:nvSpPr>
          <p:cNvPr id="4" name="TextBox 3"/>
          <p:cNvSpPr txBox="1"/>
          <p:nvPr/>
        </p:nvSpPr>
        <p:spPr>
          <a:xfrm>
            <a:off x="179512" y="1844824"/>
            <a:ext cx="8784976" cy="4939814"/>
          </a:xfrm>
          <a:prstGeom prst="rect">
            <a:avLst/>
          </a:prstGeom>
          <a:solidFill>
            <a:schemeClr val="accent5">
              <a:lumMod val="75000"/>
            </a:schemeClr>
          </a:solidFill>
        </p:spPr>
        <p:txBody>
          <a:bodyPr wrap="square" rtlCol="0">
            <a:spAutoFit/>
          </a:bodyPr>
          <a:lstStyle/>
          <a:p>
            <a:pPr marL="342900" indent="-342900" algn="just">
              <a:buFont typeface="Arial"/>
              <a:buChar char="•"/>
            </a:pPr>
            <a:r>
              <a:rPr lang="en-US" sz="2100">
                <a:solidFill>
                  <a:schemeClr val="tx2">
                    <a:lumMod val="60000"/>
                    <a:lumOff val="40000"/>
                  </a:schemeClr>
                </a:solidFill>
              </a:rPr>
              <a:t>Những người nông dân phải là chủ thể của chươg trình Mục tiêu quốc gia: “Dân biết, dân bàn, dân làm, dân kiểm tra và </a:t>
            </a:r>
            <a:r>
              <a:rPr lang="en-US" sz="2100">
                <a:solidFill>
                  <a:schemeClr val="tx2">
                    <a:lumMod val="60000"/>
                    <a:lumOff val="40000"/>
                  </a:schemeClr>
                </a:solidFill>
              </a:rPr>
              <a:t>dân hưởng lợi</a:t>
            </a:r>
            <a:r>
              <a:rPr lang="en-US" sz="2100">
                <a:solidFill>
                  <a:schemeClr val="tx2">
                    <a:lumMod val="60000"/>
                    <a:lumOff val="40000"/>
                  </a:schemeClr>
                </a:solidFill>
              </a:rPr>
              <a:t>” .  Mục tiêu của chương trình Mục tiêu quốc gia là nâng cao đời sống của người dân nông thôn.</a:t>
            </a:r>
          </a:p>
          <a:p>
            <a:pPr marL="342900" indent="-342900" algn="just">
              <a:buFont typeface="Arial"/>
              <a:buChar char="•"/>
            </a:pPr>
            <a:r>
              <a:rPr lang="en-US" sz="2100">
                <a:solidFill>
                  <a:schemeClr val="tx2">
                    <a:lumMod val="60000"/>
                    <a:lumOff val="40000"/>
                  </a:schemeClr>
                </a:solidFill>
              </a:rPr>
              <a:t>Họ cần được tham gia đầy đủ và chủ động từ đầu đến cuối, nếu không thì chương trình này sẽ không hiệu quả.</a:t>
            </a:r>
          </a:p>
          <a:p>
            <a:pPr algn="just"/>
            <a:r>
              <a:rPr lang="en-US" sz="2100">
                <a:solidFill>
                  <a:schemeClr val="tx2">
                    <a:lumMod val="60000"/>
                    <a:lumOff val="40000"/>
                  </a:schemeClr>
                </a:solidFill>
              </a:rPr>
              <a:t>	“Người nông dân làm việc với sự hỗ trợ từ Nhà nước”</a:t>
            </a:r>
          </a:p>
          <a:p>
            <a:pPr marL="342900" indent="-342900" algn="just">
              <a:buFont typeface="Arial"/>
              <a:buChar char="•"/>
            </a:pPr>
            <a:r>
              <a:rPr lang="en-US" sz="2100">
                <a:solidFill>
                  <a:schemeClr val="tx2">
                    <a:lumMod val="60000"/>
                    <a:lumOff val="40000"/>
                  </a:schemeClr>
                </a:solidFill>
              </a:rPr>
              <a:t>Làm thế nào để chúng ta đảm bảo được rằng người dân sẽ </a:t>
            </a:r>
            <a:r>
              <a:rPr lang="en-US" sz="2100">
                <a:solidFill>
                  <a:schemeClr val="tx2">
                    <a:lumMod val="60000"/>
                    <a:lumOff val="40000"/>
                  </a:schemeClr>
                </a:solidFill>
              </a:rPr>
              <a:t>thực sự</a:t>
            </a:r>
            <a:r>
              <a:rPr lang="en-US" sz="2100">
                <a:solidFill>
                  <a:schemeClr val="tx2">
                    <a:lumMod val="60000"/>
                    <a:lumOff val="40000"/>
                  </a:schemeClr>
                </a:solidFill>
              </a:rPr>
              <a:t> được hưởng lợi nhiều hơn:</a:t>
            </a:r>
          </a:p>
          <a:p>
            <a:pPr marL="742950" lvl="1" indent="-285750" algn="just">
              <a:buFontTx/>
              <a:buChar char="-"/>
            </a:pPr>
            <a:r>
              <a:rPr lang="en-US" sz="2100">
                <a:solidFill>
                  <a:schemeClr val="tx2">
                    <a:lumMod val="60000"/>
                    <a:lumOff val="40000"/>
                  </a:schemeClr>
                </a:solidFill>
              </a:rPr>
              <a:t>Nâng cao nhận thức của chính quyền và người dân địa phương</a:t>
            </a:r>
          </a:p>
          <a:p>
            <a:pPr marL="742950" lvl="1" indent="-285750" algn="just">
              <a:buFontTx/>
              <a:buChar char="-"/>
            </a:pPr>
            <a:r>
              <a:rPr lang="en-US" sz="2100">
                <a:solidFill>
                  <a:schemeClr val="tx2">
                    <a:lumMod val="60000"/>
                    <a:lumOff val="40000"/>
                  </a:schemeClr>
                </a:solidFill>
              </a:rPr>
              <a:t>thông qua việc trao quyền cho người dân nông thôn và cộng đồng của họ</a:t>
            </a:r>
          </a:p>
          <a:p>
            <a:pPr marL="742950" lvl="1" indent="-285750" algn="just">
              <a:buFontTx/>
              <a:buChar char="-"/>
            </a:pPr>
            <a:r>
              <a:rPr lang="en-US" sz="2100">
                <a:solidFill>
                  <a:schemeClr val="tx2">
                    <a:lumMod val="60000"/>
                    <a:lumOff val="40000"/>
                  </a:schemeClr>
                </a:solidFill>
              </a:rPr>
              <a:t>Phải gắn với nội dung và phương pháp của chương trình phát triển nông thôn mới</a:t>
            </a:r>
          </a:p>
          <a:p>
            <a:pPr algn="just"/>
            <a:endParaRPr lang="en-US" sz="2100">
              <a:solidFill>
                <a:schemeClr val="tx2">
                  <a:lumMod val="60000"/>
                  <a:lumOff val="40000"/>
                </a:schemeClr>
              </a:solidFill>
            </a:endParaRPr>
          </a:p>
        </p:txBody>
      </p:sp>
    </p:spTree>
    <p:extLst>
      <p:ext uri="{BB962C8B-B14F-4D97-AF65-F5344CB8AC3E}">
        <p14:creationId xmlns:p14="http://schemas.microsoft.com/office/powerpoint/2010/main" val="42806284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2524</TotalTime>
  <Words>1653</Words>
  <Application>Microsoft Macintosh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Bølgeform</vt:lpstr>
      <vt:lpstr>Tính chất phức tạp của việc ứng phó với thuỷ tai trong thời đại Toàn cầu hoá</vt:lpstr>
      <vt:lpstr>Khi nào thì thiên tai trở thành thảm hoạ?</vt:lpstr>
      <vt:lpstr>Các yếu tố tác động đến năng lực xã hội trong việc thích ứng với Biến đổi khí hậu</vt:lpstr>
      <vt:lpstr>Chương trình mục tiêu Quốc gia về phát triển nông thôn mới</vt:lpstr>
      <vt:lpstr>Nội dung của chương trình phát triển nông thôn mới</vt:lpstr>
      <vt:lpstr>Nội dung của chương trình Phát triển nông thôn mới, tiếp.</vt:lpstr>
      <vt:lpstr>PowerPoint Presentation</vt:lpstr>
      <vt:lpstr>Thực hiện từ trên xuống</vt:lpstr>
      <vt:lpstr>PowerPoint Presentation</vt:lpstr>
      <vt:lpstr>Viện nghiên cứu Thuỵ Điển về đánh giá an toàn và chính sách phát triển</vt:lpstr>
      <vt:lpstr>Hơn thế nữa….</vt:lpstr>
      <vt:lpstr>Sự xâm nhập nhanh của cơ chế thị trường</vt:lpstr>
      <vt:lpstr>Chuyển đổi lao động</vt:lpstr>
      <vt:lpstr>Phi nông nghiệp hoá dần xuất hiện</vt:lpstr>
      <vt:lpstr>Tác động của các chính sách Nhà nước</vt:lpstr>
      <vt:lpstr>Các nhận xét về NTP-NRD</vt:lpstr>
      <vt:lpstr>Kết luận</vt:lpstr>
      <vt:lpstr>Kết luận</vt:lpstr>
      <vt:lpstr>Lời kết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water disaster adaptation during the era of globalization</dc:title>
  <dc:creator>Mogens</dc:creator>
  <cp:lastModifiedBy>Thanh Nguyen xuan</cp:lastModifiedBy>
  <cp:revision>90</cp:revision>
  <dcterms:created xsi:type="dcterms:W3CDTF">2015-12-07T13:51:16Z</dcterms:created>
  <dcterms:modified xsi:type="dcterms:W3CDTF">2015-12-17T09:41:24Z</dcterms:modified>
</cp:coreProperties>
</file>